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5143500" cx="9144000"/>
  <p:notesSz cx="6858000" cy="9144000"/>
  <p:embeddedFontLst>
    <p:embeddedFont>
      <p:font typeface="Oswald"/>
      <p:regular r:id="rId24"/>
      <p:bold r:id="rId25"/>
    </p:embeddedFont>
    <p:embeddedFont>
      <p:font typeface="Comfortaa"/>
      <p:regular r:id="rId26"/>
      <p:bold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Oswald-regular.fntdata"/><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Comfortaa-regular.fntdata"/><Relationship Id="rId25" Type="http://schemas.openxmlformats.org/officeDocument/2006/relationships/font" Target="fonts/Oswald-bold.fntdata"/><Relationship Id="rId27" Type="http://schemas.openxmlformats.org/officeDocument/2006/relationships/font" Target="fonts/Comfortaa-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2e36e964d0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2e36e964d0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2e19f095411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2e19f095411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271b9b7113d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271b9b7113d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2e36e964d03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2e36e964d03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271b9b7113d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271b9b7113d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271b9b7113d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271b9b7113d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271b9b7113d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271b9b7113d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271b9b7113d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271b9b7113d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3e1d01475e515e8e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3e1d01475e515e8e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2e19f095411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2e19f095411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2e19f095411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2e19f095411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271b9b7113d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271b9b7113d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271b9b7113d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271b9b7113d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2e36e964d03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2e36e964d03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2e36e964d03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2e36e964d03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2e19f095411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2e19f095411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2e19f095411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2e19f095411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5.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5.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png"/><Relationship Id="rId4" Type="http://schemas.openxmlformats.org/officeDocument/2006/relationships/image" Target="../media/image13.png"/><Relationship Id="rId5" Type="http://schemas.openxmlformats.org/officeDocument/2006/relationships/hyperlink" Target="https://www.thepublica.com/netherlands-physically-healthy-29-year-old-woman-approved-for-medically-assisted-suicide-because-of-her-depression/"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2278925"/>
            <a:ext cx="9144000" cy="3266399"/>
          </a:xfrm>
          <a:prstGeom prst="rect">
            <a:avLst/>
          </a:prstGeom>
          <a:noFill/>
          <a:ln>
            <a:noFill/>
          </a:ln>
        </p:spPr>
      </p:pic>
      <p:sp>
        <p:nvSpPr>
          <p:cNvPr id="55" name="Google Shape;55;p13"/>
          <p:cNvSpPr txBox="1"/>
          <p:nvPr>
            <p:ph type="ctrTitle"/>
          </p:nvPr>
        </p:nvSpPr>
        <p:spPr>
          <a:xfrm>
            <a:off x="387350" y="188900"/>
            <a:ext cx="8520600" cy="1460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b="1" lang="en-GB" sz="4310"/>
              <a:t>M</a:t>
            </a:r>
            <a:r>
              <a:rPr b="1" lang="en-GB" sz="4310"/>
              <a:t>edical Assistance in Dying (MAID)</a:t>
            </a:r>
            <a:endParaRPr sz="2910">
              <a:solidFill>
                <a:srgbClr val="666666"/>
              </a:solidFill>
              <a:latin typeface="Comfortaa"/>
              <a:ea typeface="Comfortaa"/>
              <a:cs typeface="Comfortaa"/>
              <a:sym typeface="Comfortaa"/>
            </a:endParaRPr>
          </a:p>
        </p:txBody>
      </p:sp>
      <p:sp>
        <p:nvSpPr>
          <p:cNvPr id="56" name="Google Shape;56;p13"/>
          <p:cNvSpPr txBox="1"/>
          <p:nvPr/>
        </p:nvSpPr>
        <p:spPr>
          <a:xfrm>
            <a:off x="2072300" y="4652075"/>
            <a:ext cx="5303100" cy="615600"/>
          </a:xfrm>
          <a:prstGeom prst="rect">
            <a:avLst/>
          </a:prstGeom>
          <a:noFill/>
          <a:ln>
            <a:noFill/>
          </a:ln>
        </p:spPr>
        <p:txBody>
          <a:bodyPr anchorCtr="0" anchor="t" bIns="91425" lIns="91425" spcFirstLastPara="1" rIns="91425" wrap="square" tIns="91425">
            <a:spAutoFit/>
          </a:bodyPr>
          <a:lstStyle/>
          <a:p>
            <a:pPr indent="-406400" lvl="0" marL="457200" rtl="0" algn="ctr">
              <a:spcBef>
                <a:spcPts val="0"/>
              </a:spcBef>
              <a:spcAft>
                <a:spcPts val="0"/>
              </a:spcAft>
              <a:buClr>
                <a:srgbClr val="B7B7B7"/>
              </a:buClr>
              <a:buSzPts val="2800"/>
              <a:buFont typeface="Comfortaa"/>
              <a:buChar char="+"/>
            </a:pPr>
            <a:r>
              <a:rPr lang="en-GB" sz="2800">
                <a:solidFill>
                  <a:srgbClr val="B7B7B7"/>
                </a:solidFill>
                <a:latin typeface="Comfortaa"/>
                <a:ea typeface="Comfortaa"/>
                <a:cs typeface="Comfortaa"/>
                <a:sym typeface="Comfortaa"/>
              </a:rPr>
              <a:t>Answers from the church</a:t>
            </a:r>
            <a:endParaRPr/>
          </a:p>
        </p:txBody>
      </p:sp>
      <p:pic>
        <p:nvPicPr>
          <p:cNvPr id="57" name="Google Shape;57;p13"/>
          <p:cNvPicPr preferRelativeResize="0"/>
          <p:nvPr/>
        </p:nvPicPr>
        <p:blipFill>
          <a:blip r:embed="rId4">
            <a:alphaModFix/>
          </a:blip>
          <a:stretch>
            <a:fillRect/>
          </a:stretch>
        </p:blipFill>
        <p:spPr>
          <a:xfrm>
            <a:off x="1321750" y="1606725"/>
            <a:ext cx="6594600" cy="30397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22"/>
          <p:cNvSpPr txBox="1"/>
          <p:nvPr>
            <p:ph idx="1" type="body"/>
          </p:nvPr>
        </p:nvSpPr>
        <p:spPr>
          <a:xfrm>
            <a:off x="4572000" y="251450"/>
            <a:ext cx="4045200" cy="4341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solidFill>
                  <a:schemeClr val="dk1"/>
                </a:solidFill>
              </a:rPr>
              <a:t>Palliative</a:t>
            </a:r>
            <a:r>
              <a:rPr lang="en-GB">
                <a:solidFill>
                  <a:schemeClr val="dk1"/>
                </a:solidFill>
              </a:rPr>
              <a:t> care is NOT MAID. For those undergoing palliative care, t</a:t>
            </a:r>
            <a:r>
              <a:rPr lang="en-GB">
                <a:solidFill>
                  <a:schemeClr val="dk1"/>
                </a:solidFill>
              </a:rPr>
              <a:t>he</a:t>
            </a:r>
            <a:r>
              <a:rPr lang="en-GB">
                <a:solidFill>
                  <a:schemeClr val="dk1"/>
                </a:solidFill>
              </a:rPr>
              <a:t> doctors have already de-</a:t>
            </a:r>
            <a:r>
              <a:rPr lang="en-GB">
                <a:solidFill>
                  <a:schemeClr val="dk1"/>
                </a:solidFill>
              </a:rPr>
              <a:t>prescribed</a:t>
            </a:r>
            <a:r>
              <a:rPr lang="en-GB">
                <a:solidFill>
                  <a:schemeClr val="dk1"/>
                </a:solidFill>
              </a:rPr>
              <a:t> normal medication, and the patient is DNR, and are now prescribing medicine to make someone comfortable while they die.</a:t>
            </a:r>
            <a:endParaRPr>
              <a:solidFill>
                <a:schemeClr val="dk1"/>
              </a:solidFill>
            </a:endParaRPr>
          </a:p>
          <a:p>
            <a:pPr indent="0" lvl="0" marL="0" rtl="0" algn="l">
              <a:spcBef>
                <a:spcPts val="1200"/>
              </a:spcBef>
              <a:spcAft>
                <a:spcPts val="1200"/>
              </a:spcAft>
              <a:buNone/>
            </a:pPr>
            <a:r>
              <a:rPr lang="en-GB">
                <a:solidFill>
                  <a:schemeClr val="dk1"/>
                </a:solidFill>
              </a:rPr>
              <a:t>These medications are not meant to hasten someone’s death but rather to make someone comfortable.</a:t>
            </a:r>
            <a:endParaRPr>
              <a:solidFill>
                <a:schemeClr val="dk1"/>
              </a:solidFill>
            </a:endParaRPr>
          </a:p>
        </p:txBody>
      </p:sp>
      <p:pic>
        <p:nvPicPr>
          <p:cNvPr id="136" name="Google Shape;136;p22"/>
          <p:cNvPicPr preferRelativeResize="0"/>
          <p:nvPr/>
        </p:nvPicPr>
        <p:blipFill>
          <a:blip r:embed="rId3">
            <a:alphaModFix/>
          </a:blip>
          <a:stretch>
            <a:fillRect/>
          </a:stretch>
        </p:blipFill>
        <p:spPr>
          <a:xfrm rot="5400000">
            <a:off x="-2537510" y="1801737"/>
            <a:ext cx="9143975" cy="4308250"/>
          </a:xfrm>
          <a:prstGeom prst="rect">
            <a:avLst/>
          </a:prstGeom>
          <a:noFill/>
          <a:ln>
            <a:noFill/>
          </a:ln>
        </p:spPr>
      </p:pic>
      <p:sp>
        <p:nvSpPr>
          <p:cNvPr id="137" name="Google Shape;137;p22"/>
          <p:cNvSpPr txBox="1"/>
          <p:nvPr>
            <p:ph type="title"/>
          </p:nvPr>
        </p:nvSpPr>
        <p:spPr>
          <a:xfrm>
            <a:off x="499675" y="553575"/>
            <a:ext cx="3069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GB" sz="3020">
                <a:solidFill>
                  <a:srgbClr val="FFFFFF"/>
                </a:solidFill>
              </a:rPr>
              <a:t>Palliative Care</a:t>
            </a:r>
            <a:endParaRPr b="1" sz="3020">
              <a:solidFill>
                <a:srgbClr val="FFFFFF"/>
              </a:solidFill>
            </a:endParaRPr>
          </a:p>
        </p:txBody>
      </p:sp>
      <p:pic>
        <p:nvPicPr>
          <p:cNvPr id="138" name="Google Shape;138;p22"/>
          <p:cNvPicPr preferRelativeResize="0"/>
          <p:nvPr/>
        </p:nvPicPr>
        <p:blipFill>
          <a:blip r:embed="rId4">
            <a:alphaModFix/>
          </a:blip>
          <a:stretch>
            <a:fillRect/>
          </a:stretch>
        </p:blipFill>
        <p:spPr>
          <a:xfrm>
            <a:off x="-11225" y="1344040"/>
            <a:ext cx="4091399" cy="227948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42" name="Shape 142"/>
        <p:cNvGrpSpPr/>
        <p:nvPr/>
      </p:nvGrpSpPr>
      <p:grpSpPr>
        <a:xfrm>
          <a:off x="0" y="0"/>
          <a:ext cx="0" cy="0"/>
          <a:chOff x="0" y="0"/>
          <a:chExt cx="0" cy="0"/>
        </a:xfrm>
      </p:grpSpPr>
      <p:sp>
        <p:nvSpPr>
          <p:cNvPr id="143" name="Google Shape;143;p23"/>
          <p:cNvSpPr txBox="1"/>
          <p:nvPr/>
        </p:nvSpPr>
        <p:spPr>
          <a:xfrm>
            <a:off x="284100" y="1517400"/>
            <a:ext cx="4004400" cy="1277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2000">
                <a:solidFill>
                  <a:schemeClr val="lt1"/>
                </a:solidFill>
              </a:rPr>
              <a:t>M.A.I.D</a:t>
            </a:r>
            <a:r>
              <a:rPr lang="en-GB" sz="2000">
                <a:solidFill>
                  <a:schemeClr val="lt1"/>
                </a:solidFill>
              </a:rPr>
              <a:t>.</a:t>
            </a:r>
            <a:endParaRPr sz="2000">
              <a:solidFill>
                <a:schemeClr val="lt1"/>
              </a:solidFill>
            </a:endParaRPr>
          </a:p>
          <a:p>
            <a:pPr indent="0" lvl="0" marL="0" rtl="0" algn="l">
              <a:spcBef>
                <a:spcPts val="0"/>
              </a:spcBef>
              <a:spcAft>
                <a:spcPts val="0"/>
              </a:spcAft>
              <a:buNone/>
            </a:pPr>
            <a:r>
              <a:rPr lang="en-GB" sz="1700">
                <a:solidFill>
                  <a:schemeClr val="lt1"/>
                </a:solidFill>
              </a:rPr>
              <a:t>Doctors agreeing to administer medications in order to cause someone's death. This is MAID.</a:t>
            </a:r>
            <a:endParaRPr b="1" sz="2000">
              <a:solidFill>
                <a:schemeClr val="lt1"/>
              </a:solidFill>
            </a:endParaRPr>
          </a:p>
        </p:txBody>
      </p:sp>
      <p:pic>
        <p:nvPicPr>
          <p:cNvPr id="144" name="Google Shape;144;p23"/>
          <p:cNvPicPr preferRelativeResize="0"/>
          <p:nvPr/>
        </p:nvPicPr>
        <p:blipFill rotWithShape="1">
          <a:blip r:embed="rId3">
            <a:alphaModFix/>
          </a:blip>
          <a:srcRect b="0" l="0" r="8917" t="0"/>
          <a:stretch/>
        </p:blipFill>
        <p:spPr>
          <a:xfrm>
            <a:off x="4520275" y="1248938"/>
            <a:ext cx="4291251" cy="26456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pic>
        <p:nvPicPr>
          <p:cNvPr id="149" name="Google Shape;149;p24"/>
          <p:cNvPicPr preferRelativeResize="0"/>
          <p:nvPr/>
        </p:nvPicPr>
        <p:blipFill>
          <a:blip r:embed="rId3">
            <a:alphaModFix/>
          </a:blip>
          <a:stretch>
            <a:fillRect/>
          </a:stretch>
        </p:blipFill>
        <p:spPr>
          <a:xfrm>
            <a:off x="0" y="4050200"/>
            <a:ext cx="9144000" cy="1495124"/>
          </a:xfrm>
          <a:prstGeom prst="rect">
            <a:avLst/>
          </a:prstGeom>
          <a:noFill/>
          <a:ln>
            <a:noFill/>
          </a:ln>
        </p:spPr>
      </p:pic>
      <p:sp>
        <p:nvSpPr>
          <p:cNvPr id="150" name="Google Shape;150;p24"/>
          <p:cNvSpPr txBox="1"/>
          <p:nvPr/>
        </p:nvSpPr>
        <p:spPr>
          <a:xfrm>
            <a:off x="0" y="-12"/>
            <a:ext cx="4831500" cy="407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800">
                <a:solidFill>
                  <a:schemeClr val="dk2"/>
                </a:solidFill>
                <a:latin typeface="Oswald"/>
                <a:ea typeface="Oswald"/>
                <a:cs typeface="Oswald"/>
                <a:sym typeface="Oswald"/>
              </a:rPr>
              <a:t>Why Might Someone Want To Die? </a:t>
            </a:r>
            <a:endParaRPr sz="1800">
              <a:solidFill>
                <a:schemeClr val="dk2"/>
              </a:solidFill>
            </a:endParaRPr>
          </a:p>
          <a:p>
            <a:pPr indent="0" lvl="0" marL="0" rtl="0" algn="l">
              <a:spcBef>
                <a:spcPts val="0"/>
              </a:spcBef>
              <a:spcAft>
                <a:spcPts val="0"/>
              </a:spcAft>
              <a:buClr>
                <a:schemeClr val="dk1"/>
              </a:buClr>
              <a:buSzPts val="1100"/>
              <a:buFont typeface="Arial"/>
              <a:buNone/>
            </a:pPr>
            <a:r>
              <a:rPr lang="en-GB" sz="1800">
                <a:solidFill>
                  <a:schemeClr val="dk2"/>
                </a:solidFill>
                <a:latin typeface="Comfortaa"/>
                <a:ea typeface="Comfortaa"/>
                <a:cs typeface="Comfortaa"/>
                <a:sym typeface="Comfortaa"/>
              </a:rPr>
              <a:t>Terminal illness is by far the most accepted reason (for some people) for using medical assistance in dying, however, it is not accepted by the church. If someone does not believe they can live a fulfilling life due to their illness, they may want to end it in order to stop the suffering that comes with having their disease. Often these people are often already near the end of their lives and see no point in extending their time on earth. </a:t>
            </a:r>
            <a:endParaRPr sz="1800">
              <a:solidFill>
                <a:schemeClr val="dk2"/>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t/>
            </a:r>
            <a:endParaRPr sz="1800">
              <a:solidFill>
                <a:schemeClr val="dk2"/>
              </a:solidFill>
            </a:endParaRPr>
          </a:p>
          <a:p>
            <a:pPr indent="0" lvl="0" marL="0" rtl="0" algn="l">
              <a:spcBef>
                <a:spcPts val="0"/>
              </a:spcBef>
              <a:spcAft>
                <a:spcPts val="0"/>
              </a:spcAft>
              <a:buNone/>
            </a:pPr>
            <a:r>
              <a:t/>
            </a:r>
            <a:endParaRPr sz="1800">
              <a:solidFill>
                <a:schemeClr val="dk2"/>
              </a:solidFill>
            </a:endParaRPr>
          </a:p>
        </p:txBody>
      </p:sp>
      <p:pic>
        <p:nvPicPr>
          <p:cNvPr id="151" name="Google Shape;151;p24"/>
          <p:cNvPicPr preferRelativeResize="0"/>
          <p:nvPr/>
        </p:nvPicPr>
        <p:blipFill>
          <a:blip r:embed="rId4">
            <a:alphaModFix/>
          </a:blip>
          <a:stretch>
            <a:fillRect/>
          </a:stretch>
        </p:blipFill>
        <p:spPr>
          <a:xfrm>
            <a:off x="5068925" y="392050"/>
            <a:ext cx="3770276" cy="2967925"/>
          </a:xfrm>
          <a:prstGeom prst="rect">
            <a:avLst/>
          </a:prstGeom>
          <a:noFill/>
          <a:ln>
            <a:noFill/>
          </a:ln>
        </p:spPr>
      </p:pic>
      <p:sp>
        <p:nvSpPr>
          <p:cNvPr id="152" name="Google Shape;152;p24"/>
          <p:cNvSpPr txBox="1"/>
          <p:nvPr/>
        </p:nvSpPr>
        <p:spPr>
          <a:xfrm>
            <a:off x="844800" y="4050188"/>
            <a:ext cx="7454400" cy="1173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100">
                <a:solidFill>
                  <a:schemeClr val="lt1"/>
                </a:solidFill>
              </a:rPr>
              <a:t>Genesis 9:6 </a:t>
            </a:r>
            <a:endParaRPr sz="2100">
              <a:solidFill>
                <a:schemeClr val="lt1"/>
              </a:solidFill>
            </a:endParaRPr>
          </a:p>
          <a:p>
            <a:pPr indent="0" lvl="0" marL="0" rtl="0" algn="l">
              <a:spcBef>
                <a:spcPts val="0"/>
              </a:spcBef>
              <a:spcAft>
                <a:spcPts val="0"/>
              </a:spcAft>
              <a:buClr>
                <a:schemeClr val="dk1"/>
              </a:buClr>
              <a:buSzPts val="1100"/>
              <a:buFont typeface="Arial"/>
              <a:buNone/>
            </a:pPr>
            <a:r>
              <a:rPr lang="en-GB" sz="2100">
                <a:solidFill>
                  <a:schemeClr val="lt1"/>
                </a:solidFill>
              </a:rPr>
              <a:t>“Whoever sheds human blood</a:t>
            </a:r>
            <a:r>
              <a:rPr lang="en-GB" sz="2100">
                <a:solidFill>
                  <a:schemeClr val="lt1"/>
                </a:solidFill>
              </a:rPr>
              <a:t>, </a:t>
            </a:r>
            <a:r>
              <a:rPr lang="en-GB" sz="2100">
                <a:solidFill>
                  <a:schemeClr val="lt1"/>
                </a:solidFill>
              </a:rPr>
              <a:t> by humans shall their blood be shed; for in the image of God has God made mankind.”</a:t>
            </a:r>
            <a:endParaRPr sz="2100">
              <a:solidFill>
                <a:schemeClr val="lt1"/>
              </a:solidFill>
            </a:endParaRPr>
          </a:p>
          <a:p>
            <a:pPr indent="0" lvl="0" marL="0" rtl="0" algn="l">
              <a:spcBef>
                <a:spcPts val="0"/>
              </a:spcBef>
              <a:spcAft>
                <a:spcPts val="0"/>
              </a:spcAft>
              <a:buNone/>
            </a:pPr>
            <a:r>
              <a:t/>
            </a:r>
            <a:endParaRPr sz="2100">
              <a:solidFill>
                <a:schemeClr val="lt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25"/>
          <p:cNvSpPr txBox="1"/>
          <p:nvPr>
            <p:ph idx="1" type="body"/>
          </p:nvPr>
        </p:nvSpPr>
        <p:spPr>
          <a:xfrm flipH="1">
            <a:off x="242161" y="760325"/>
            <a:ext cx="4041000" cy="3416400"/>
          </a:xfrm>
          <a:prstGeom prst="rect">
            <a:avLst/>
          </a:prstGeom>
        </p:spPr>
        <p:txBody>
          <a:bodyPr anchorCtr="0" anchor="t" bIns="91425" lIns="91425" spcFirstLastPara="1" rIns="91425" wrap="square" tIns="91425">
            <a:normAutofit fontScale="92500" lnSpcReduction="10000"/>
          </a:bodyPr>
          <a:lstStyle/>
          <a:p>
            <a:pPr indent="-334327" lvl="0" marL="457200" rtl="0" algn="l">
              <a:spcBef>
                <a:spcPts val="0"/>
              </a:spcBef>
              <a:spcAft>
                <a:spcPts val="0"/>
              </a:spcAft>
              <a:buSzPct val="100000"/>
              <a:buChar char="-"/>
            </a:pPr>
            <a:r>
              <a:rPr lang="en-GB"/>
              <a:t>It gives us more chances to repent</a:t>
            </a:r>
            <a:endParaRPr/>
          </a:p>
          <a:p>
            <a:pPr indent="-334327" lvl="0" marL="457200" rtl="0" algn="l">
              <a:spcBef>
                <a:spcPts val="0"/>
              </a:spcBef>
              <a:spcAft>
                <a:spcPts val="0"/>
              </a:spcAft>
              <a:buSzPct val="100000"/>
              <a:buChar char="-"/>
            </a:pPr>
            <a:r>
              <a:rPr lang="en-GB"/>
              <a:t>It gives us more chances to grow closer to God </a:t>
            </a:r>
            <a:endParaRPr/>
          </a:p>
          <a:p>
            <a:pPr indent="-334327" lvl="0" marL="457200" rtl="0" algn="l">
              <a:spcBef>
                <a:spcPts val="0"/>
              </a:spcBef>
              <a:spcAft>
                <a:spcPts val="0"/>
              </a:spcAft>
              <a:buSzPct val="100000"/>
              <a:buChar char="-"/>
            </a:pPr>
            <a:r>
              <a:rPr lang="en-GB"/>
              <a:t>It gives us time to repair </a:t>
            </a:r>
            <a:r>
              <a:rPr lang="en-GB"/>
              <a:t>relationships</a:t>
            </a:r>
            <a:r>
              <a:rPr lang="en-GB"/>
              <a:t> in our lives </a:t>
            </a:r>
            <a:endParaRPr/>
          </a:p>
          <a:p>
            <a:pPr indent="-334327" lvl="0" marL="457200" rtl="0" algn="l">
              <a:spcBef>
                <a:spcPts val="0"/>
              </a:spcBef>
              <a:spcAft>
                <a:spcPts val="0"/>
              </a:spcAft>
              <a:buSzPct val="100000"/>
              <a:buChar char="-"/>
            </a:pPr>
            <a:r>
              <a:rPr lang="en-GB"/>
              <a:t>It gives us time to find happiness and peace </a:t>
            </a:r>
            <a:endParaRPr/>
          </a:p>
          <a:p>
            <a:pPr indent="0" lvl="0" marL="0" rtl="0" algn="l">
              <a:spcBef>
                <a:spcPts val="1200"/>
              </a:spcBef>
              <a:spcAft>
                <a:spcPts val="1200"/>
              </a:spcAft>
              <a:buNone/>
            </a:pPr>
            <a:r>
              <a:rPr lang="en-GB"/>
              <a:t>Regardless of how much time we have, or how hopeless it may seem, we must always </a:t>
            </a:r>
            <a:r>
              <a:rPr lang="en-GB"/>
              <a:t>remember</a:t>
            </a:r>
            <a:r>
              <a:rPr lang="en-GB"/>
              <a:t> that life is a gift and that there is always joy to be found. </a:t>
            </a:r>
            <a:endParaRPr/>
          </a:p>
        </p:txBody>
      </p:sp>
      <p:pic>
        <p:nvPicPr>
          <p:cNvPr id="158" name="Google Shape;158;p25"/>
          <p:cNvPicPr preferRelativeResize="0"/>
          <p:nvPr/>
        </p:nvPicPr>
        <p:blipFill>
          <a:blip r:embed="rId3">
            <a:alphaModFix/>
          </a:blip>
          <a:stretch>
            <a:fillRect/>
          </a:stretch>
        </p:blipFill>
        <p:spPr>
          <a:xfrm flipH="1" rot="-5400000">
            <a:off x="4187460" y="204860"/>
            <a:ext cx="5179350" cy="4733780"/>
          </a:xfrm>
          <a:prstGeom prst="rect">
            <a:avLst/>
          </a:prstGeom>
          <a:noFill/>
          <a:ln>
            <a:noFill/>
          </a:ln>
        </p:spPr>
      </p:pic>
      <p:sp>
        <p:nvSpPr>
          <p:cNvPr id="159" name="Google Shape;159;p25"/>
          <p:cNvSpPr txBox="1"/>
          <p:nvPr/>
        </p:nvSpPr>
        <p:spPr>
          <a:xfrm flipH="1">
            <a:off x="5107671" y="231000"/>
            <a:ext cx="3472800" cy="2040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4020">
                <a:solidFill>
                  <a:srgbClr val="FFFFFF"/>
                </a:solidFill>
                <a:latin typeface="Oswald"/>
                <a:ea typeface="Oswald"/>
                <a:cs typeface="Oswald"/>
                <a:sym typeface="Oswald"/>
              </a:rPr>
              <a:t>Why would we want to extend life?</a:t>
            </a:r>
            <a:endParaRPr>
              <a:solidFill>
                <a:srgbClr val="FFFFFF"/>
              </a:solidFill>
            </a:endParaRPr>
          </a:p>
        </p:txBody>
      </p:sp>
      <p:pic>
        <p:nvPicPr>
          <p:cNvPr id="160" name="Google Shape;160;p25"/>
          <p:cNvPicPr preferRelativeResize="0"/>
          <p:nvPr/>
        </p:nvPicPr>
        <p:blipFill rotWithShape="1">
          <a:blip r:embed="rId4">
            <a:alphaModFix/>
          </a:blip>
          <a:srcRect b="0" l="31880" r="29273" t="22106"/>
          <a:stretch/>
        </p:blipFill>
        <p:spPr>
          <a:xfrm flipH="1">
            <a:off x="5381880" y="2343400"/>
            <a:ext cx="2923992" cy="25364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pic>
        <p:nvPicPr>
          <p:cNvPr id="165" name="Google Shape;165;p26"/>
          <p:cNvPicPr preferRelativeResize="0"/>
          <p:nvPr/>
        </p:nvPicPr>
        <p:blipFill>
          <a:blip r:embed="rId3">
            <a:alphaModFix/>
          </a:blip>
          <a:stretch>
            <a:fillRect/>
          </a:stretch>
        </p:blipFill>
        <p:spPr>
          <a:xfrm rot="5400000">
            <a:off x="-545250" y="527325"/>
            <a:ext cx="5179350" cy="4088849"/>
          </a:xfrm>
          <a:prstGeom prst="rect">
            <a:avLst/>
          </a:prstGeom>
          <a:noFill/>
          <a:ln>
            <a:noFill/>
          </a:ln>
        </p:spPr>
      </p:pic>
      <p:sp>
        <p:nvSpPr>
          <p:cNvPr id="166" name="Google Shape;166;p26"/>
          <p:cNvSpPr txBox="1"/>
          <p:nvPr/>
        </p:nvSpPr>
        <p:spPr>
          <a:xfrm>
            <a:off x="4144075" y="184975"/>
            <a:ext cx="4900200" cy="483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4000">
                <a:solidFill>
                  <a:schemeClr val="dk2"/>
                </a:solidFill>
                <a:latin typeface="Oswald"/>
                <a:ea typeface="Oswald"/>
                <a:cs typeface="Oswald"/>
                <a:sym typeface="Oswald"/>
              </a:rPr>
              <a:t>Mental Illness and MAID</a:t>
            </a:r>
            <a:endParaRPr sz="4000">
              <a:solidFill>
                <a:schemeClr val="dk2"/>
              </a:solidFill>
              <a:latin typeface="Oswald"/>
              <a:ea typeface="Oswald"/>
              <a:cs typeface="Oswald"/>
              <a:sym typeface="Oswald"/>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lang="en-GB" sz="1800">
                <a:solidFill>
                  <a:schemeClr val="dk2"/>
                </a:solidFill>
                <a:latin typeface="Comfortaa"/>
                <a:ea typeface="Comfortaa"/>
                <a:cs typeface="Comfortaa"/>
                <a:sym typeface="Comfortaa"/>
              </a:rPr>
              <a:t>There are some that </a:t>
            </a:r>
            <a:r>
              <a:rPr lang="en-GB" sz="1800">
                <a:solidFill>
                  <a:schemeClr val="dk2"/>
                </a:solidFill>
                <a:latin typeface="Comfortaa"/>
                <a:ea typeface="Comfortaa"/>
                <a:cs typeface="Comfortaa"/>
                <a:sym typeface="Comfortaa"/>
              </a:rPr>
              <a:t>believe</a:t>
            </a:r>
            <a:r>
              <a:rPr lang="en-GB" sz="1800">
                <a:solidFill>
                  <a:schemeClr val="dk2"/>
                </a:solidFill>
                <a:latin typeface="Comfortaa"/>
                <a:ea typeface="Comfortaa"/>
                <a:cs typeface="Comfortaa"/>
                <a:sym typeface="Comfortaa"/>
              </a:rPr>
              <a:t> that mental illness should also be considered legal grounds for euthanasia. Thus, those with suicidal tendencies brought on by conditions such as severe depression and anxiety would be legally permitted to either take their own life or have a medical professional assist in their death. </a:t>
            </a:r>
            <a:endParaRPr sz="1800">
              <a:solidFill>
                <a:schemeClr val="dk2"/>
              </a:solidFill>
              <a:latin typeface="Comfortaa"/>
              <a:ea typeface="Comfortaa"/>
              <a:cs typeface="Comfortaa"/>
              <a:sym typeface="Comfortaa"/>
            </a:endParaRPr>
          </a:p>
          <a:p>
            <a:pPr indent="0" lvl="0" marL="0" rtl="0" algn="l">
              <a:spcBef>
                <a:spcPts val="0"/>
              </a:spcBef>
              <a:spcAft>
                <a:spcPts val="0"/>
              </a:spcAft>
              <a:buNone/>
            </a:pPr>
            <a:r>
              <a:rPr lang="en-GB" sz="1800">
                <a:solidFill>
                  <a:schemeClr val="dk2"/>
                </a:solidFill>
                <a:latin typeface="Comfortaa"/>
                <a:ea typeface="Comfortaa"/>
                <a:cs typeface="Comfortaa"/>
                <a:sym typeface="Comfortaa"/>
              </a:rPr>
              <a:t>This discussion has started fairly recently, and it is understandably a highly </a:t>
            </a:r>
            <a:r>
              <a:rPr lang="en-GB" sz="1800">
                <a:solidFill>
                  <a:schemeClr val="dk2"/>
                </a:solidFill>
                <a:latin typeface="Comfortaa"/>
                <a:ea typeface="Comfortaa"/>
                <a:cs typeface="Comfortaa"/>
                <a:sym typeface="Comfortaa"/>
              </a:rPr>
              <a:t>controversial</a:t>
            </a:r>
            <a:r>
              <a:rPr lang="en-GB" sz="1800">
                <a:solidFill>
                  <a:schemeClr val="dk2"/>
                </a:solidFill>
                <a:latin typeface="Comfortaa"/>
                <a:ea typeface="Comfortaa"/>
                <a:cs typeface="Comfortaa"/>
                <a:sym typeface="Comfortaa"/>
              </a:rPr>
              <a:t> topic. </a:t>
            </a:r>
            <a:endParaRPr sz="1800">
              <a:solidFill>
                <a:schemeClr val="dk2"/>
              </a:solidFill>
              <a:latin typeface="Comfortaa"/>
              <a:ea typeface="Comfortaa"/>
              <a:cs typeface="Comfortaa"/>
              <a:sym typeface="Comfortaa"/>
            </a:endParaRPr>
          </a:p>
        </p:txBody>
      </p:sp>
      <p:pic>
        <p:nvPicPr>
          <p:cNvPr id="167" name="Google Shape;167;p26"/>
          <p:cNvPicPr preferRelativeResize="0"/>
          <p:nvPr/>
        </p:nvPicPr>
        <p:blipFill>
          <a:blip r:embed="rId4">
            <a:alphaModFix/>
          </a:blip>
          <a:stretch>
            <a:fillRect/>
          </a:stretch>
        </p:blipFill>
        <p:spPr>
          <a:xfrm>
            <a:off x="165900" y="2762225"/>
            <a:ext cx="3757084" cy="2254250"/>
          </a:xfrm>
          <a:prstGeom prst="rect">
            <a:avLst/>
          </a:prstGeom>
          <a:noFill/>
          <a:ln>
            <a:noFill/>
          </a:ln>
        </p:spPr>
      </p:pic>
      <p:sp>
        <p:nvSpPr>
          <p:cNvPr id="168" name="Google Shape;168;p26"/>
          <p:cNvSpPr txBox="1"/>
          <p:nvPr/>
        </p:nvSpPr>
        <p:spPr>
          <a:xfrm>
            <a:off x="-27650" y="0"/>
            <a:ext cx="4144200" cy="2181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000" u="sng">
                <a:solidFill>
                  <a:schemeClr val="lt1"/>
                </a:solidFill>
              </a:rPr>
              <a:t>Recent Developments</a:t>
            </a:r>
            <a:endParaRPr b="1" sz="2000" u="sng">
              <a:solidFill>
                <a:schemeClr val="lt1"/>
              </a:solidFill>
            </a:endParaRPr>
          </a:p>
          <a:p>
            <a:pPr indent="0" lvl="0" marL="0" rtl="0" algn="l">
              <a:spcBef>
                <a:spcPts val="0"/>
              </a:spcBef>
              <a:spcAft>
                <a:spcPts val="0"/>
              </a:spcAft>
              <a:buNone/>
            </a:pPr>
            <a:r>
              <a:t/>
            </a:r>
            <a:endParaRPr sz="1500">
              <a:solidFill>
                <a:schemeClr val="lt1"/>
              </a:solidFill>
              <a:latin typeface="Comfortaa"/>
              <a:ea typeface="Comfortaa"/>
              <a:cs typeface="Comfortaa"/>
              <a:sym typeface="Comfortaa"/>
            </a:endParaRPr>
          </a:p>
          <a:p>
            <a:pPr indent="0" lvl="0" marL="0" rtl="0" algn="l">
              <a:spcBef>
                <a:spcPts val="0"/>
              </a:spcBef>
              <a:spcAft>
                <a:spcPts val="0"/>
              </a:spcAft>
              <a:buNone/>
            </a:pPr>
            <a:r>
              <a:rPr lang="en-GB" sz="1500">
                <a:solidFill>
                  <a:schemeClr val="lt1"/>
                </a:solidFill>
                <a:latin typeface="Comfortaa"/>
                <a:ea typeface="Comfortaa"/>
                <a:cs typeface="Comfortaa"/>
                <a:sym typeface="Comfortaa"/>
              </a:rPr>
              <a:t>On May 16 of this year, 26 year old Zoraya ter Beek had her application for euthanasia approved, citing unbearable mental anguish caused by her depression as the reason she wanted to be </a:t>
            </a:r>
            <a:r>
              <a:rPr lang="en-GB" sz="1500">
                <a:solidFill>
                  <a:schemeClr val="lt1"/>
                </a:solidFill>
                <a:latin typeface="Comfortaa"/>
                <a:ea typeface="Comfortaa"/>
                <a:cs typeface="Comfortaa"/>
                <a:sym typeface="Comfortaa"/>
              </a:rPr>
              <a:t>euthanized</a:t>
            </a:r>
            <a:r>
              <a:rPr lang="en-GB" sz="1500">
                <a:solidFill>
                  <a:schemeClr val="lt1"/>
                </a:solidFill>
                <a:latin typeface="Comfortaa"/>
                <a:ea typeface="Comfortaa"/>
                <a:cs typeface="Comfortaa"/>
                <a:sym typeface="Comfortaa"/>
              </a:rPr>
              <a:t> </a:t>
            </a:r>
            <a:endParaRPr sz="1500">
              <a:solidFill>
                <a:schemeClr val="lt1"/>
              </a:solidFill>
              <a:latin typeface="Comfortaa"/>
              <a:ea typeface="Comfortaa"/>
              <a:cs typeface="Comfortaa"/>
              <a:sym typeface="Comfortaa"/>
            </a:endParaRPr>
          </a:p>
        </p:txBody>
      </p:sp>
      <p:sp>
        <p:nvSpPr>
          <p:cNvPr id="169" name="Google Shape;169;p26"/>
          <p:cNvSpPr txBox="1"/>
          <p:nvPr/>
        </p:nvSpPr>
        <p:spPr>
          <a:xfrm>
            <a:off x="100" y="1980750"/>
            <a:ext cx="40887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u="sng">
                <a:solidFill>
                  <a:schemeClr val="hlink"/>
                </a:solidFill>
                <a:hlinkClick r:id="rId5"/>
              </a:rPr>
              <a:t>https://www.thepublica.com/netherlands-physically-healthy-29-year-old-woman-approved-for-medically-assisted-suicide-because-of-her-depression/</a:t>
            </a:r>
            <a:r>
              <a:rPr lang="en-GB"/>
              <a:t>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pic>
        <p:nvPicPr>
          <p:cNvPr id="174" name="Google Shape;174;p27"/>
          <p:cNvPicPr preferRelativeResize="0"/>
          <p:nvPr/>
        </p:nvPicPr>
        <p:blipFill>
          <a:blip r:embed="rId3">
            <a:alphaModFix/>
          </a:blip>
          <a:stretch>
            <a:fillRect/>
          </a:stretch>
        </p:blipFill>
        <p:spPr>
          <a:xfrm>
            <a:off x="0" y="1513350"/>
            <a:ext cx="7069675" cy="878599"/>
          </a:xfrm>
          <a:prstGeom prst="rect">
            <a:avLst/>
          </a:prstGeom>
          <a:noFill/>
          <a:ln>
            <a:noFill/>
          </a:ln>
        </p:spPr>
      </p:pic>
      <p:sp>
        <p:nvSpPr>
          <p:cNvPr id="175" name="Google Shape;175;p27"/>
          <p:cNvSpPr txBox="1"/>
          <p:nvPr/>
        </p:nvSpPr>
        <p:spPr>
          <a:xfrm>
            <a:off x="870175" y="232825"/>
            <a:ext cx="7643400" cy="78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5000">
                <a:solidFill>
                  <a:schemeClr val="dk1"/>
                </a:solidFill>
                <a:latin typeface="Oswald"/>
                <a:ea typeface="Oswald"/>
                <a:cs typeface="Oswald"/>
                <a:sym typeface="Oswald"/>
              </a:rPr>
              <a:t>ANSWERS FROM THE CHURCH</a:t>
            </a:r>
            <a:endParaRPr sz="5000">
              <a:solidFill>
                <a:schemeClr val="dk1"/>
              </a:solidFill>
              <a:latin typeface="Oswald"/>
              <a:ea typeface="Oswald"/>
              <a:cs typeface="Oswald"/>
              <a:sym typeface="Oswald"/>
            </a:endParaRPr>
          </a:p>
        </p:txBody>
      </p:sp>
      <p:sp>
        <p:nvSpPr>
          <p:cNvPr id="176" name="Google Shape;176;p27"/>
          <p:cNvSpPr txBox="1"/>
          <p:nvPr/>
        </p:nvSpPr>
        <p:spPr>
          <a:xfrm>
            <a:off x="82325" y="1572150"/>
            <a:ext cx="7396500" cy="9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3000">
                <a:solidFill>
                  <a:schemeClr val="lt1"/>
                </a:solidFill>
                <a:latin typeface="Comfortaa"/>
                <a:ea typeface="Comfortaa"/>
                <a:cs typeface="Comfortaa"/>
                <a:sym typeface="Comfortaa"/>
              </a:rPr>
              <a:t>What is the Coptic view on MAID? </a:t>
            </a:r>
            <a:endParaRPr sz="3000">
              <a:solidFill>
                <a:schemeClr val="lt1"/>
              </a:solidFill>
              <a:latin typeface="Comfortaa"/>
              <a:ea typeface="Comfortaa"/>
              <a:cs typeface="Comfortaa"/>
              <a:sym typeface="Comfortaa"/>
            </a:endParaRPr>
          </a:p>
        </p:txBody>
      </p:sp>
      <p:sp>
        <p:nvSpPr>
          <p:cNvPr id="177" name="Google Shape;177;p27"/>
          <p:cNvSpPr txBox="1"/>
          <p:nvPr/>
        </p:nvSpPr>
        <p:spPr>
          <a:xfrm>
            <a:off x="131700" y="2571750"/>
            <a:ext cx="8446800" cy="219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200" u="sng">
                <a:solidFill>
                  <a:schemeClr val="dk2"/>
                </a:solidFill>
              </a:rPr>
              <a:t>Fr.</a:t>
            </a:r>
            <a:r>
              <a:rPr b="1" lang="en-GB" sz="2200" u="sng">
                <a:solidFill>
                  <a:schemeClr val="dk2"/>
                </a:solidFill>
              </a:rPr>
              <a:t> Kyrillos</a:t>
            </a:r>
            <a:endParaRPr b="1" sz="2200" u="sng">
              <a:solidFill>
                <a:schemeClr val="dk2"/>
              </a:solidFill>
            </a:endParaRPr>
          </a:p>
          <a:p>
            <a:pPr indent="0" lvl="0" marL="0" rtl="0" algn="l">
              <a:spcBef>
                <a:spcPts val="0"/>
              </a:spcBef>
              <a:spcAft>
                <a:spcPts val="0"/>
              </a:spcAft>
              <a:buNone/>
            </a:pPr>
            <a:r>
              <a:rPr lang="en-GB" sz="2200">
                <a:solidFill>
                  <a:schemeClr val="dk2"/>
                </a:solidFill>
              </a:rPr>
              <a:t>“It would not be allowed in the Coptic Faith. It is written in Genesis right after the flood, God prohibited anyone to take the life of anyone else. You may be able to find it in Genesis 9.” </a:t>
            </a:r>
            <a:endParaRPr sz="22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t/>
            </a:r>
            <a:endParaRPr sz="1800">
              <a:solidFill>
                <a:schemeClr val="dk2"/>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pic>
        <p:nvPicPr>
          <p:cNvPr id="182" name="Google Shape;182;p28"/>
          <p:cNvPicPr preferRelativeResize="0"/>
          <p:nvPr/>
        </p:nvPicPr>
        <p:blipFill>
          <a:blip r:embed="rId3">
            <a:alphaModFix/>
          </a:blip>
          <a:stretch>
            <a:fillRect/>
          </a:stretch>
        </p:blipFill>
        <p:spPr>
          <a:xfrm>
            <a:off x="0" y="1474675"/>
            <a:ext cx="7530625" cy="999599"/>
          </a:xfrm>
          <a:prstGeom prst="rect">
            <a:avLst/>
          </a:prstGeom>
          <a:noFill/>
          <a:ln>
            <a:noFill/>
          </a:ln>
        </p:spPr>
      </p:pic>
      <p:sp>
        <p:nvSpPr>
          <p:cNvPr id="183" name="Google Shape;183;p28"/>
          <p:cNvSpPr txBox="1"/>
          <p:nvPr/>
        </p:nvSpPr>
        <p:spPr>
          <a:xfrm>
            <a:off x="870175" y="232825"/>
            <a:ext cx="7643400" cy="78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5000">
                <a:solidFill>
                  <a:schemeClr val="dk1"/>
                </a:solidFill>
                <a:latin typeface="Oswald"/>
                <a:ea typeface="Oswald"/>
                <a:cs typeface="Oswald"/>
                <a:sym typeface="Oswald"/>
              </a:rPr>
              <a:t>ANSWERS FROM THE CHURCH</a:t>
            </a:r>
            <a:endParaRPr sz="5000">
              <a:solidFill>
                <a:schemeClr val="dk1"/>
              </a:solidFill>
              <a:latin typeface="Oswald"/>
              <a:ea typeface="Oswald"/>
              <a:cs typeface="Oswald"/>
              <a:sym typeface="Oswald"/>
            </a:endParaRPr>
          </a:p>
        </p:txBody>
      </p:sp>
      <p:sp>
        <p:nvSpPr>
          <p:cNvPr id="184" name="Google Shape;184;p28"/>
          <p:cNvSpPr txBox="1"/>
          <p:nvPr/>
        </p:nvSpPr>
        <p:spPr>
          <a:xfrm>
            <a:off x="134125" y="1395775"/>
            <a:ext cx="7396500" cy="9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3000">
                <a:solidFill>
                  <a:schemeClr val="lt1"/>
                </a:solidFill>
                <a:latin typeface="Comfortaa"/>
                <a:ea typeface="Comfortaa"/>
                <a:cs typeface="Comfortaa"/>
                <a:sym typeface="Comfortaa"/>
              </a:rPr>
              <a:t>Is there anyone who may be able to get MAID? </a:t>
            </a:r>
            <a:endParaRPr sz="3000">
              <a:solidFill>
                <a:schemeClr val="lt1"/>
              </a:solidFill>
              <a:latin typeface="Comfortaa"/>
              <a:ea typeface="Comfortaa"/>
              <a:cs typeface="Comfortaa"/>
              <a:sym typeface="Comfortaa"/>
            </a:endParaRPr>
          </a:p>
        </p:txBody>
      </p:sp>
      <p:sp>
        <p:nvSpPr>
          <p:cNvPr id="185" name="Google Shape;185;p28"/>
          <p:cNvSpPr txBox="1"/>
          <p:nvPr/>
        </p:nvSpPr>
        <p:spPr>
          <a:xfrm>
            <a:off x="131700" y="2571750"/>
            <a:ext cx="9012300" cy="219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200" u="sng">
                <a:solidFill>
                  <a:schemeClr val="dk2"/>
                </a:solidFill>
              </a:rPr>
              <a:t>Fr. </a:t>
            </a:r>
            <a:r>
              <a:rPr b="1" lang="en-GB" sz="2200" u="sng">
                <a:solidFill>
                  <a:schemeClr val="dk2"/>
                </a:solidFill>
              </a:rPr>
              <a:t>Kyrillos</a:t>
            </a:r>
            <a:endParaRPr b="1" sz="2200" u="sng">
              <a:solidFill>
                <a:schemeClr val="dk2"/>
              </a:solidFill>
            </a:endParaRPr>
          </a:p>
          <a:p>
            <a:pPr indent="0" lvl="0" marL="0" rtl="0" algn="l">
              <a:spcBef>
                <a:spcPts val="0"/>
              </a:spcBef>
              <a:spcAft>
                <a:spcPts val="0"/>
              </a:spcAft>
              <a:buNone/>
            </a:pPr>
            <a:r>
              <a:rPr lang="en-GB" sz="1900">
                <a:solidFill>
                  <a:schemeClr val="dk2"/>
                </a:solidFill>
              </a:rPr>
              <a:t>“The answer is no. God is the sustenance of life. Without God, there is no life. If God is to give me my life, who am I not to take it? If a sick person is alive, it is because God gave them that life. The suffering they may be facing is a consequence of the original sin. Life itself is a gift.  Am I more knowledgeable than God, or more loving? By permitting myself to take their life, I would be putting myself above God.”</a:t>
            </a:r>
            <a:endParaRPr sz="1900">
              <a:solidFill>
                <a:schemeClr val="dk2"/>
              </a:solidFill>
            </a:endParaRPr>
          </a:p>
          <a:p>
            <a:pPr indent="0" lvl="0" marL="0" rtl="0" algn="l">
              <a:spcBef>
                <a:spcPts val="0"/>
              </a:spcBef>
              <a:spcAft>
                <a:spcPts val="0"/>
              </a:spcAft>
              <a:buNone/>
            </a:pPr>
            <a:r>
              <a:t/>
            </a:r>
            <a:endParaRPr sz="1500">
              <a:solidFill>
                <a:schemeClr val="dk2"/>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pic>
        <p:nvPicPr>
          <p:cNvPr id="190" name="Google Shape;190;p29"/>
          <p:cNvPicPr preferRelativeResize="0"/>
          <p:nvPr/>
        </p:nvPicPr>
        <p:blipFill>
          <a:blip r:embed="rId3">
            <a:alphaModFix/>
          </a:blip>
          <a:stretch>
            <a:fillRect/>
          </a:stretch>
        </p:blipFill>
        <p:spPr>
          <a:xfrm>
            <a:off x="0" y="1513350"/>
            <a:ext cx="6528719" cy="1058399"/>
          </a:xfrm>
          <a:prstGeom prst="rect">
            <a:avLst/>
          </a:prstGeom>
          <a:noFill/>
          <a:ln>
            <a:noFill/>
          </a:ln>
        </p:spPr>
      </p:pic>
      <p:sp>
        <p:nvSpPr>
          <p:cNvPr id="191" name="Google Shape;191;p29"/>
          <p:cNvSpPr txBox="1"/>
          <p:nvPr/>
        </p:nvSpPr>
        <p:spPr>
          <a:xfrm>
            <a:off x="870175" y="232825"/>
            <a:ext cx="7643400" cy="78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5000">
                <a:solidFill>
                  <a:schemeClr val="dk1"/>
                </a:solidFill>
                <a:latin typeface="Oswald"/>
                <a:ea typeface="Oswald"/>
                <a:cs typeface="Oswald"/>
                <a:sym typeface="Oswald"/>
              </a:rPr>
              <a:t>ANSWERS</a:t>
            </a:r>
            <a:r>
              <a:rPr lang="en-GB" sz="5000">
                <a:solidFill>
                  <a:schemeClr val="dk1"/>
                </a:solidFill>
                <a:latin typeface="Oswald"/>
                <a:ea typeface="Oswald"/>
                <a:cs typeface="Oswald"/>
                <a:sym typeface="Oswald"/>
              </a:rPr>
              <a:t> FROM THE CHURCH</a:t>
            </a:r>
            <a:endParaRPr sz="5000">
              <a:solidFill>
                <a:schemeClr val="dk1"/>
              </a:solidFill>
              <a:latin typeface="Oswald"/>
              <a:ea typeface="Oswald"/>
              <a:cs typeface="Oswald"/>
              <a:sym typeface="Oswald"/>
            </a:endParaRPr>
          </a:p>
        </p:txBody>
      </p:sp>
      <p:sp>
        <p:nvSpPr>
          <p:cNvPr id="192" name="Google Shape;192;p29"/>
          <p:cNvSpPr txBox="1"/>
          <p:nvPr/>
        </p:nvSpPr>
        <p:spPr>
          <a:xfrm>
            <a:off x="41163" y="1542750"/>
            <a:ext cx="6446400" cy="9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3000">
                <a:solidFill>
                  <a:schemeClr val="lt1"/>
                </a:solidFill>
                <a:latin typeface="Comfortaa"/>
                <a:ea typeface="Comfortaa"/>
                <a:cs typeface="Comfortaa"/>
                <a:sym typeface="Comfortaa"/>
              </a:rPr>
              <a:t>What about those with mental illness? </a:t>
            </a:r>
            <a:endParaRPr sz="3000">
              <a:solidFill>
                <a:schemeClr val="lt1"/>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t/>
            </a:r>
            <a:endParaRPr sz="3000">
              <a:solidFill>
                <a:schemeClr val="lt1"/>
              </a:solidFill>
              <a:latin typeface="Comfortaa"/>
              <a:ea typeface="Comfortaa"/>
              <a:cs typeface="Comfortaa"/>
              <a:sym typeface="Comfortaa"/>
            </a:endParaRPr>
          </a:p>
          <a:p>
            <a:pPr indent="0" lvl="0" marL="0" rtl="0" algn="l">
              <a:spcBef>
                <a:spcPts val="0"/>
              </a:spcBef>
              <a:spcAft>
                <a:spcPts val="0"/>
              </a:spcAft>
              <a:buNone/>
            </a:pPr>
            <a:r>
              <a:t/>
            </a:r>
            <a:endParaRPr sz="3000">
              <a:solidFill>
                <a:schemeClr val="lt1"/>
              </a:solidFill>
              <a:latin typeface="Comfortaa"/>
              <a:ea typeface="Comfortaa"/>
              <a:cs typeface="Comfortaa"/>
              <a:sym typeface="Comfortaa"/>
            </a:endParaRPr>
          </a:p>
        </p:txBody>
      </p:sp>
      <p:sp>
        <p:nvSpPr>
          <p:cNvPr id="193" name="Google Shape;193;p29"/>
          <p:cNvSpPr txBox="1"/>
          <p:nvPr/>
        </p:nvSpPr>
        <p:spPr>
          <a:xfrm>
            <a:off x="131700" y="2571750"/>
            <a:ext cx="8956800" cy="219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200" u="sng">
                <a:solidFill>
                  <a:schemeClr val="dk2"/>
                </a:solidFill>
              </a:rPr>
              <a:t>Fr. </a:t>
            </a:r>
            <a:r>
              <a:rPr b="1" lang="en-GB" sz="2200" u="sng">
                <a:solidFill>
                  <a:schemeClr val="dk2"/>
                </a:solidFill>
              </a:rPr>
              <a:t>Kyrillos</a:t>
            </a:r>
            <a:endParaRPr b="1" sz="2200" u="sng">
              <a:solidFill>
                <a:schemeClr val="dk2"/>
              </a:solidFill>
            </a:endParaRPr>
          </a:p>
          <a:p>
            <a:pPr indent="0" lvl="0" marL="0" rtl="0" algn="l">
              <a:spcBef>
                <a:spcPts val="0"/>
              </a:spcBef>
              <a:spcAft>
                <a:spcPts val="0"/>
              </a:spcAft>
              <a:buNone/>
            </a:pPr>
            <a:r>
              <a:rPr lang="en-GB" sz="2200">
                <a:solidFill>
                  <a:schemeClr val="dk2"/>
                </a:solidFill>
              </a:rPr>
              <a:t>“Opening the door to considering MAID as an option is what has allowed this discussion surrounding mental illness to occur. From a Christian perspective, it is unethical.” </a:t>
            </a:r>
            <a:endParaRPr sz="2200">
              <a:solidFill>
                <a:schemeClr val="dk2"/>
              </a:solidFill>
            </a:endParaRPr>
          </a:p>
          <a:p>
            <a:pPr indent="0" lvl="0" marL="0" rtl="0" algn="l">
              <a:spcBef>
                <a:spcPts val="0"/>
              </a:spcBef>
              <a:spcAft>
                <a:spcPts val="0"/>
              </a:spcAft>
              <a:buClr>
                <a:schemeClr val="dk1"/>
              </a:buClr>
              <a:buSzPts val="1100"/>
              <a:buFont typeface="Arial"/>
              <a:buNone/>
            </a:pPr>
            <a:r>
              <a:t/>
            </a:r>
            <a:endParaRPr sz="1800">
              <a:solidFill>
                <a:schemeClr val="dk2"/>
              </a:solidFill>
            </a:endParaRPr>
          </a:p>
          <a:p>
            <a:pPr indent="0" lvl="0" marL="0" rtl="0" algn="l">
              <a:spcBef>
                <a:spcPts val="0"/>
              </a:spcBef>
              <a:spcAft>
                <a:spcPts val="0"/>
              </a:spcAft>
              <a:buNone/>
            </a:pPr>
            <a:r>
              <a:t/>
            </a:r>
            <a:endParaRPr sz="1800">
              <a:solidFill>
                <a:schemeClr val="dk2"/>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30"/>
          <p:cNvSpPr txBox="1"/>
          <p:nvPr>
            <p:ph idx="1" type="body"/>
          </p:nvPr>
        </p:nvSpPr>
        <p:spPr>
          <a:xfrm>
            <a:off x="311700" y="2126575"/>
            <a:ext cx="7694100" cy="21060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rgbClr val="666666"/>
              </a:buClr>
              <a:buSzPts val="1800"/>
              <a:buChar char="-"/>
            </a:pPr>
            <a:r>
              <a:rPr lang="en-GB">
                <a:solidFill>
                  <a:srgbClr val="666666"/>
                </a:solidFill>
              </a:rPr>
              <a:t>R</a:t>
            </a:r>
            <a:r>
              <a:rPr lang="en-GB">
                <a:solidFill>
                  <a:srgbClr val="666666"/>
                </a:solidFill>
              </a:rPr>
              <a:t>emember this may one day </a:t>
            </a:r>
            <a:r>
              <a:rPr lang="en-GB">
                <a:solidFill>
                  <a:srgbClr val="666666"/>
                </a:solidFill>
              </a:rPr>
              <a:t>happen to you. </a:t>
            </a:r>
            <a:endParaRPr>
              <a:solidFill>
                <a:srgbClr val="666666"/>
              </a:solidFill>
            </a:endParaRPr>
          </a:p>
          <a:p>
            <a:pPr indent="-342900" lvl="0" marL="457200" rtl="0" algn="l">
              <a:spcBef>
                <a:spcPts val="0"/>
              </a:spcBef>
              <a:spcAft>
                <a:spcPts val="0"/>
              </a:spcAft>
              <a:buClr>
                <a:srgbClr val="666666"/>
              </a:buClr>
              <a:buSzPts val="1800"/>
              <a:buChar char="-"/>
            </a:pPr>
            <a:r>
              <a:rPr lang="en-GB">
                <a:solidFill>
                  <a:srgbClr val="666666"/>
                </a:solidFill>
              </a:rPr>
              <a:t>We must always remember the gift that is life. </a:t>
            </a:r>
            <a:endParaRPr>
              <a:solidFill>
                <a:srgbClr val="666666"/>
              </a:solidFill>
            </a:endParaRPr>
          </a:p>
          <a:p>
            <a:pPr indent="-342900" lvl="0" marL="457200" rtl="0" algn="l">
              <a:spcBef>
                <a:spcPts val="0"/>
              </a:spcBef>
              <a:spcAft>
                <a:spcPts val="0"/>
              </a:spcAft>
              <a:buClr>
                <a:srgbClr val="666666"/>
              </a:buClr>
              <a:buSzPts val="1800"/>
              <a:buChar char="-"/>
            </a:pPr>
            <a:r>
              <a:rPr lang="en-GB">
                <a:solidFill>
                  <a:srgbClr val="666666"/>
                </a:solidFill>
              </a:rPr>
              <a:t>Always make use of your life as a chance for </a:t>
            </a:r>
            <a:r>
              <a:rPr lang="en-GB">
                <a:solidFill>
                  <a:srgbClr val="666666"/>
                </a:solidFill>
              </a:rPr>
              <a:t>repentance. </a:t>
            </a:r>
            <a:endParaRPr>
              <a:solidFill>
                <a:srgbClr val="666666"/>
              </a:solidFill>
            </a:endParaRPr>
          </a:p>
          <a:p>
            <a:pPr indent="-342900" lvl="0" marL="457200" rtl="0" algn="l">
              <a:spcBef>
                <a:spcPts val="0"/>
              </a:spcBef>
              <a:spcAft>
                <a:spcPts val="0"/>
              </a:spcAft>
              <a:buClr>
                <a:srgbClr val="666666"/>
              </a:buClr>
              <a:buSzPts val="1800"/>
              <a:buChar char="-"/>
            </a:pPr>
            <a:r>
              <a:rPr lang="en-GB">
                <a:solidFill>
                  <a:srgbClr val="666666"/>
                </a:solidFill>
              </a:rPr>
              <a:t>Take this lesson as an opportunity to evaluate your own life and what you appreciate about it. Remember to take advantage of the time you have to grow closer to God as well as to the people around you. </a:t>
            </a:r>
            <a:endParaRPr>
              <a:solidFill>
                <a:srgbClr val="666666"/>
              </a:solidFill>
            </a:endParaRPr>
          </a:p>
        </p:txBody>
      </p:sp>
      <p:pic>
        <p:nvPicPr>
          <p:cNvPr id="199" name="Google Shape;199;p30"/>
          <p:cNvPicPr preferRelativeResize="0"/>
          <p:nvPr/>
        </p:nvPicPr>
        <p:blipFill>
          <a:blip r:embed="rId3">
            <a:alphaModFix/>
          </a:blip>
          <a:stretch>
            <a:fillRect/>
          </a:stretch>
        </p:blipFill>
        <p:spPr>
          <a:xfrm>
            <a:off x="-30600" y="0"/>
            <a:ext cx="9205200" cy="1988199"/>
          </a:xfrm>
          <a:prstGeom prst="rect">
            <a:avLst/>
          </a:prstGeom>
          <a:noFill/>
          <a:ln>
            <a:noFill/>
          </a:ln>
        </p:spPr>
      </p:pic>
      <p:sp>
        <p:nvSpPr>
          <p:cNvPr id="200" name="Google Shape;200;p30"/>
          <p:cNvSpPr txBox="1"/>
          <p:nvPr/>
        </p:nvSpPr>
        <p:spPr>
          <a:xfrm>
            <a:off x="506850" y="634425"/>
            <a:ext cx="81303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5000">
                <a:solidFill>
                  <a:schemeClr val="lt1"/>
                </a:solidFill>
                <a:latin typeface="Oswald"/>
                <a:ea typeface="Oswald"/>
                <a:cs typeface="Oswald"/>
                <a:sym typeface="Oswald"/>
              </a:rPr>
              <a:t>What To Remember Going Forward</a:t>
            </a:r>
            <a:endParaRPr sz="50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14"/>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sp>
        <p:nvSpPr>
          <p:cNvPr id="63" name="Google Shape;63;p14"/>
          <p:cNvSpPr/>
          <p:nvPr/>
        </p:nvSpPr>
        <p:spPr>
          <a:xfrm>
            <a:off x="-167850" y="2571750"/>
            <a:ext cx="9479700" cy="31815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4" name="Google Shape;64;p14"/>
          <p:cNvSpPr txBox="1"/>
          <p:nvPr/>
        </p:nvSpPr>
        <p:spPr>
          <a:xfrm>
            <a:off x="71475" y="96875"/>
            <a:ext cx="3598200" cy="134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500">
                <a:solidFill>
                  <a:schemeClr val="dk2"/>
                </a:solidFill>
              </a:rPr>
              <a:t>What </a:t>
            </a:r>
            <a:r>
              <a:rPr b="1" lang="en-GB" sz="2500">
                <a:solidFill>
                  <a:schemeClr val="dk2"/>
                </a:solidFill>
              </a:rPr>
              <a:t>Is Life? </a:t>
            </a:r>
            <a:endParaRPr b="1" sz="25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ctr">
              <a:spcBef>
                <a:spcPts val="0"/>
              </a:spcBef>
              <a:spcAft>
                <a:spcPts val="0"/>
              </a:spcAft>
              <a:buNone/>
            </a:pPr>
            <a:r>
              <a:rPr lang="en-GB" sz="1600">
                <a:solidFill>
                  <a:schemeClr val="dk2"/>
                </a:solidFill>
              </a:rPr>
              <a:t>According to the church, life is a gift given from God to all beings of the earth. It is stated many times in the Bible that life is sacred and should be </a:t>
            </a:r>
            <a:r>
              <a:rPr lang="en-GB" sz="1600">
                <a:solidFill>
                  <a:schemeClr val="dk2"/>
                </a:solidFill>
              </a:rPr>
              <a:t>protected. </a:t>
            </a:r>
            <a:r>
              <a:rPr lang="en-GB" sz="1600">
                <a:solidFill>
                  <a:schemeClr val="dk2"/>
                </a:solidFill>
              </a:rPr>
              <a:t>To have life is to be with God. </a:t>
            </a:r>
            <a:endParaRPr sz="1600">
              <a:solidFill>
                <a:schemeClr val="dk2"/>
              </a:solidFill>
            </a:endParaRPr>
          </a:p>
        </p:txBody>
      </p:sp>
      <p:sp>
        <p:nvSpPr>
          <p:cNvPr id="65" name="Google Shape;65;p14"/>
          <p:cNvSpPr txBox="1"/>
          <p:nvPr/>
        </p:nvSpPr>
        <p:spPr>
          <a:xfrm>
            <a:off x="4946875" y="2571750"/>
            <a:ext cx="4270800" cy="263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500">
                <a:solidFill>
                  <a:schemeClr val="lt1"/>
                </a:solidFill>
              </a:rPr>
              <a:t>What Is Death</a:t>
            </a:r>
            <a:r>
              <a:rPr b="1" lang="en-GB" sz="2500">
                <a:solidFill>
                  <a:schemeClr val="lt1"/>
                </a:solidFill>
              </a:rPr>
              <a:t>? </a:t>
            </a:r>
            <a:endParaRPr b="1" sz="2500">
              <a:solidFill>
                <a:schemeClr val="lt1"/>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lang="en-GB" sz="1600">
                <a:solidFill>
                  <a:schemeClr val="lt1"/>
                </a:solidFill>
              </a:rPr>
              <a:t>According to the church, spiritual death is considered an enemy, as it is sin, and sin separates us from God.</a:t>
            </a:r>
            <a:endParaRPr sz="1600">
              <a:solidFill>
                <a:schemeClr val="lt1"/>
              </a:solidFill>
            </a:endParaRPr>
          </a:p>
          <a:p>
            <a:pPr indent="0" lvl="0" marL="0" rtl="0" algn="l">
              <a:spcBef>
                <a:spcPts val="0"/>
              </a:spcBef>
              <a:spcAft>
                <a:spcPts val="0"/>
              </a:spcAft>
              <a:buNone/>
            </a:pPr>
            <a:r>
              <a:rPr lang="en-GB" sz="1600">
                <a:solidFill>
                  <a:schemeClr val="lt1"/>
                </a:solidFill>
              </a:rPr>
              <a:t>As for physical death, although</a:t>
            </a:r>
            <a:r>
              <a:rPr lang="en-GB" sz="1600">
                <a:solidFill>
                  <a:schemeClr val="lt1"/>
                </a:solidFill>
              </a:rPr>
              <a:t> we do not fear physical death, we are called not to inflict it upon </a:t>
            </a:r>
            <a:r>
              <a:rPr lang="en-GB" sz="1600">
                <a:solidFill>
                  <a:schemeClr val="lt1"/>
                </a:solidFill>
              </a:rPr>
              <a:t>ourselves or upon anyone else </a:t>
            </a:r>
            <a:r>
              <a:rPr lang="en-GB" sz="1600">
                <a:solidFill>
                  <a:schemeClr val="lt1"/>
                </a:solidFill>
              </a:rPr>
              <a:t> for any reason. </a:t>
            </a:r>
            <a:endParaRPr sz="1600">
              <a:solidFill>
                <a:schemeClr val="lt1"/>
              </a:solidFill>
            </a:endParaRPr>
          </a:p>
        </p:txBody>
      </p:sp>
      <p:pic>
        <p:nvPicPr>
          <p:cNvPr id="66" name="Google Shape;66;p14"/>
          <p:cNvPicPr preferRelativeResize="0"/>
          <p:nvPr/>
        </p:nvPicPr>
        <p:blipFill>
          <a:blip r:embed="rId3">
            <a:alphaModFix/>
          </a:blip>
          <a:stretch>
            <a:fillRect/>
          </a:stretch>
        </p:blipFill>
        <p:spPr>
          <a:xfrm>
            <a:off x="3573250" y="-59850"/>
            <a:ext cx="1373614" cy="2631598"/>
          </a:xfrm>
          <a:prstGeom prst="rect">
            <a:avLst/>
          </a:prstGeom>
          <a:noFill/>
          <a:ln>
            <a:noFill/>
          </a:ln>
        </p:spPr>
      </p:pic>
      <p:pic>
        <p:nvPicPr>
          <p:cNvPr id="67" name="Google Shape;67;p14"/>
          <p:cNvPicPr preferRelativeResize="0"/>
          <p:nvPr/>
        </p:nvPicPr>
        <p:blipFill rotWithShape="1">
          <a:blip r:embed="rId4">
            <a:alphaModFix/>
          </a:blip>
          <a:srcRect b="10738" l="0" r="0" t="0"/>
          <a:stretch/>
        </p:blipFill>
        <p:spPr>
          <a:xfrm rot="10800000">
            <a:off x="3542774" y="2571751"/>
            <a:ext cx="1504750" cy="25187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p15"/>
          <p:cNvSpPr/>
          <p:nvPr/>
        </p:nvSpPr>
        <p:spPr>
          <a:xfrm rot="5400000">
            <a:off x="-252000" y="140700"/>
            <a:ext cx="5214900" cy="49335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3" name="Google Shape;73;p15"/>
          <p:cNvSpPr txBox="1"/>
          <p:nvPr/>
        </p:nvSpPr>
        <p:spPr>
          <a:xfrm>
            <a:off x="377100" y="433150"/>
            <a:ext cx="4445100" cy="359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4000">
                <a:solidFill>
                  <a:schemeClr val="lt1"/>
                </a:solidFill>
              </a:rPr>
              <a:t>In The Bible…</a:t>
            </a:r>
            <a:endParaRPr b="1" sz="4000">
              <a:solidFill>
                <a:schemeClr val="lt1"/>
              </a:solidFill>
            </a:endParaRPr>
          </a:p>
          <a:p>
            <a:pPr indent="0" lvl="0" marL="0" rtl="0" algn="l">
              <a:spcBef>
                <a:spcPts val="0"/>
              </a:spcBef>
              <a:spcAft>
                <a:spcPts val="0"/>
              </a:spcAft>
              <a:buNone/>
            </a:pPr>
            <a:r>
              <a:t/>
            </a:r>
            <a:endParaRPr sz="1800">
              <a:solidFill>
                <a:schemeClr val="lt1"/>
              </a:solidFill>
            </a:endParaRPr>
          </a:p>
          <a:p>
            <a:pPr indent="0" lvl="0" marL="0" rtl="0" algn="l">
              <a:spcBef>
                <a:spcPts val="0"/>
              </a:spcBef>
              <a:spcAft>
                <a:spcPts val="0"/>
              </a:spcAft>
              <a:buNone/>
            </a:pPr>
            <a:r>
              <a:rPr lang="en-GB" sz="1800">
                <a:solidFill>
                  <a:schemeClr val="lt1"/>
                </a:solidFill>
              </a:rPr>
              <a:t>Jesus is </a:t>
            </a:r>
            <a:r>
              <a:rPr lang="en-GB" sz="1800">
                <a:solidFill>
                  <a:schemeClr val="lt1"/>
                </a:solidFill>
              </a:rPr>
              <a:t>described</a:t>
            </a:r>
            <a:r>
              <a:rPr lang="en-GB" sz="1800">
                <a:solidFill>
                  <a:schemeClr val="lt1"/>
                </a:solidFill>
              </a:rPr>
              <a:t> as having conquered death, and having risen above it. This proves that death is not something to take lightly or to integrate into our lives.</a:t>
            </a:r>
            <a:endParaRPr sz="1800">
              <a:solidFill>
                <a:schemeClr val="lt1"/>
              </a:solidFill>
            </a:endParaRPr>
          </a:p>
          <a:p>
            <a:pPr indent="0" lvl="0" marL="0" rtl="0" algn="l">
              <a:spcBef>
                <a:spcPts val="0"/>
              </a:spcBef>
              <a:spcAft>
                <a:spcPts val="0"/>
              </a:spcAft>
              <a:buNone/>
            </a:pPr>
            <a:r>
              <a:t/>
            </a:r>
            <a:endParaRPr sz="1800">
              <a:solidFill>
                <a:schemeClr val="lt1"/>
              </a:solidFill>
            </a:endParaRPr>
          </a:p>
          <a:p>
            <a:pPr indent="0" lvl="0" marL="0" rtl="0" algn="l">
              <a:spcBef>
                <a:spcPts val="0"/>
              </a:spcBef>
              <a:spcAft>
                <a:spcPts val="0"/>
              </a:spcAft>
              <a:buNone/>
            </a:pPr>
            <a:r>
              <a:t/>
            </a:r>
            <a:endParaRPr sz="1800">
              <a:solidFill>
                <a:schemeClr val="lt1"/>
              </a:solidFill>
            </a:endParaRPr>
          </a:p>
          <a:p>
            <a:pPr indent="0" lvl="0" marL="0" rtl="0" algn="l">
              <a:spcBef>
                <a:spcPts val="0"/>
              </a:spcBef>
              <a:spcAft>
                <a:spcPts val="0"/>
              </a:spcAft>
              <a:buNone/>
            </a:pPr>
            <a:r>
              <a:rPr lang="en-GB" sz="1800">
                <a:solidFill>
                  <a:schemeClr val="lt1"/>
                </a:solidFill>
              </a:rPr>
              <a:t>So why would someone want to invite death? </a:t>
            </a:r>
            <a:endParaRPr sz="1800">
              <a:solidFill>
                <a:schemeClr val="lt1"/>
              </a:solidFill>
            </a:endParaRPr>
          </a:p>
        </p:txBody>
      </p:sp>
      <p:pic>
        <p:nvPicPr>
          <p:cNvPr id="74" name="Google Shape;74;p15"/>
          <p:cNvPicPr preferRelativeResize="0"/>
          <p:nvPr/>
        </p:nvPicPr>
        <p:blipFill>
          <a:blip r:embed="rId3">
            <a:alphaModFix/>
          </a:blip>
          <a:stretch>
            <a:fillRect/>
          </a:stretch>
        </p:blipFill>
        <p:spPr>
          <a:xfrm>
            <a:off x="5139425" y="764725"/>
            <a:ext cx="3859475" cy="38208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pic>
        <p:nvPicPr>
          <p:cNvPr id="79" name="Google Shape;79;p16"/>
          <p:cNvPicPr preferRelativeResize="0"/>
          <p:nvPr/>
        </p:nvPicPr>
        <p:blipFill>
          <a:blip r:embed="rId3">
            <a:alphaModFix/>
          </a:blip>
          <a:stretch>
            <a:fillRect/>
          </a:stretch>
        </p:blipFill>
        <p:spPr>
          <a:xfrm rot="-5400000">
            <a:off x="-1415713" y="809563"/>
            <a:ext cx="5151800" cy="3510574"/>
          </a:xfrm>
          <a:prstGeom prst="rect">
            <a:avLst/>
          </a:prstGeom>
          <a:noFill/>
          <a:ln>
            <a:noFill/>
          </a:ln>
        </p:spPr>
      </p:pic>
      <p:sp>
        <p:nvSpPr>
          <p:cNvPr id="80" name="Google Shape;80;p16"/>
          <p:cNvSpPr txBox="1"/>
          <p:nvPr/>
        </p:nvSpPr>
        <p:spPr>
          <a:xfrm>
            <a:off x="3138600" y="1129375"/>
            <a:ext cx="5618400" cy="2535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4600">
                <a:solidFill>
                  <a:schemeClr val="dk1"/>
                </a:solidFill>
                <a:latin typeface="Oswald"/>
                <a:ea typeface="Oswald"/>
                <a:cs typeface="Oswald"/>
                <a:sym typeface="Oswald"/>
              </a:rPr>
              <a:t>What Is M.A.I.D?</a:t>
            </a:r>
            <a:endParaRPr sz="4600">
              <a:solidFill>
                <a:schemeClr val="dk1"/>
              </a:solidFill>
              <a:latin typeface="Oswald"/>
              <a:ea typeface="Oswald"/>
              <a:cs typeface="Oswald"/>
              <a:sym typeface="Oswald"/>
            </a:endParaRPr>
          </a:p>
          <a:p>
            <a:pPr indent="0" lvl="0" marL="0" rtl="0" algn="l">
              <a:spcBef>
                <a:spcPts val="0"/>
              </a:spcBef>
              <a:spcAft>
                <a:spcPts val="0"/>
              </a:spcAft>
              <a:buNone/>
            </a:pPr>
            <a:r>
              <a:t/>
            </a:r>
            <a:endParaRPr sz="1800" u="sng">
              <a:solidFill>
                <a:schemeClr val="dk2"/>
              </a:solidFill>
              <a:latin typeface="Comfortaa"/>
              <a:ea typeface="Comfortaa"/>
              <a:cs typeface="Comfortaa"/>
              <a:sym typeface="Comfortaa"/>
            </a:endParaRPr>
          </a:p>
          <a:p>
            <a:pPr indent="0" lvl="0" marL="0" rtl="0" algn="l">
              <a:spcBef>
                <a:spcPts val="0"/>
              </a:spcBef>
              <a:spcAft>
                <a:spcPts val="0"/>
              </a:spcAft>
              <a:buNone/>
            </a:pPr>
            <a:r>
              <a:rPr lang="en-GB" sz="1800" u="sng">
                <a:solidFill>
                  <a:schemeClr val="dk2"/>
                </a:solidFill>
                <a:latin typeface="Comfortaa"/>
                <a:ea typeface="Comfortaa"/>
                <a:cs typeface="Comfortaa"/>
                <a:sym typeface="Comfortaa"/>
              </a:rPr>
              <a:t>Euthanasia</a:t>
            </a:r>
            <a:r>
              <a:rPr lang="en-GB" sz="1800">
                <a:solidFill>
                  <a:schemeClr val="dk2"/>
                </a:solidFill>
                <a:latin typeface="Comfortaa"/>
                <a:ea typeface="Comfortaa"/>
                <a:cs typeface="Comfortaa"/>
                <a:sym typeface="Comfortaa"/>
              </a:rPr>
              <a:t>, also known as </a:t>
            </a:r>
            <a:r>
              <a:rPr lang="en-GB" sz="1800" u="sng">
                <a:solidFill>
                  <a:schemeClr val="dk2"/>
                </a:solidFill>
                <a:latin typeface="Comfortaa"/>
                <a:ea typeface="Comfortaa"/>
                <a:cs typeface="Comfortaa"/>
                <a:sym typeface="Comfortaa"/>
              </a:rPr>
              <a:t>M.A.I.D</a:t>
            </a:r>
            <a:r>
              <a:rPr lang="en-GB" sz="1800">
                <a:solidFill>
                  <a:schemeClr val="dk2"/>
                </a:solidFill>
                <a:latin typeface="Comfortaa"/>
                <a:ea typeface="Comfortaa"/>
                <a:cs typeface="Comfortaa"/>
                <a:sym typeface="Comfortaa"/>
              </a:rPr>
              <a:t>, is Medical Assistance In Dying. It is the act of ending </a:t>
            </a:r>
            <a:r>
              <a:rPr lang="en-GB" sz="1800">
                <a:solidFill>
                  <a:schemeClr val="dk2"/>
                </a:solidFill>
                <a:latin typeface="Comfortaa"/>
                <a:ea typeface="Comfortaa"/>
                <a:cs typeface="Comfortaa"/>
                <a:sym typeface="Comfortaa"/>
              </a:rPr>
              <a:t>someone's</a:t>
            </a:r>
            <a:r>
              <a:rPr lang="en-GB" sz="1800">
                <a:solidFill>
                  <a:schemeClr val="dk2"/>
                </a:solidFill>
                <a:latin typeface="Comfortaa"/>
                <a:ea typeface="Comfortaa"/>
                <a:cs typeface="Comfortaa"/>
                <a:sym typeface="Comfortaa"/>
              </a:rPr>
              <a:t> life in order to stop the suffering brought on typically by some kind of disease or ailment. </a:t>
            </a:r>
            <a:endParaRPr sz="1800">
              <a:solidFill>
                <a:schemeClr val="dk2"/>
              </a:solidFill>
              <a:latin typeface="Comfortaa"/>
              <a:ea typeface="Comfortaa"/>
              <a:cs typeface="Comfortaa"/>
              <a:sym typeface="Comfortaa"/>
            </a:endParaRPr>
          </a:p>
          <a:p>
            <a:pPr indent="0" lvl="0" marL="0" rtl="0" algn="l">
              <a:spcBef>
                <a:spcPts val="0"/>
              </a:spcBef>
              <a:spcAft>
                <a:spcPts val="0"/>
              </a:spcAft>
              <a:buNone/>
            </a:pPr>
            <a:r>
              <a:t/>
            </a:r>
            <a:endParaRPr sz="1800">
              <a:solidFill>
                <a:schemeClr val="dk2"/>
              </a:solidFill>
              <a:latin typeface="Comfortaa"/>
              <a:ea typeface="Comfortaa"/>
              <a:cs typeface="Comfortaa"/>
              <a:sym typeface="Comfortaa"/>
            </a:endParaRPr>
          </a:p>
        </p:txBody>
      </p:sp>
      <p:sp>
        <p:nvSpPr>
          <p:cNvPr id="81" name="Google Shape;81;p16"/>
          <p:cNvSpPr txBox="1"/>
          <p:nvPr/>
        </p:nvSpPr>
        <p:spPr>
          <a:xfrm>
            <a:off x="-162900" y="240200"/>
            <a:ext cx="2747100" cy="139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7400">
                <a:solidFill>
                  <a:schemeClr val="lt1"/>
                </a:solidFill>
              </a:rPr>
              <a:t>M</a:t>
            </a:r>
            <a:r>
              <a:rPr b="1" lang="en-GB" sz="3000">
                <a:solidFill>
                  <a:schemeClr val="lt1"/>
                </a:solidFill>
              </a:rPr>
              <a:t>edical</a:t>
            </a:r>
            <a:endParaRPr b="1" sz="3000">
              <a:solidFill>
                <a:schemeClr val="lt1"/>
              </a:solidFill>
            </a:endParaRPr>
          </a:p>
        </p:txBody>
      </p:sp>
      <p:sp>
        <p:nvSpPr>
          <p:cNvPr id="82" name="Google Shape;82;p16"/>
          <p:cNvSpPr txBox="1"/>
          <p:nvPr/>
        </p:nvSpPr>
        <p:spPr>
          <a:xfrm>
            <a:off x="-162912" y="1289875"/>
            <a:ext cx="2747100" cy="139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7400">
                <a:solidFill>
                  <a:schemeClr val="lt1"/>
                </a:solidFill>
              </a:rPr>
              <a:t>A</a:t>
            </a:r>
            <a:r>
              <a:rPr b="1" lang="en-GB" sz="3000">
                <a:solidFill>
                  <a:schemeClr val="lt1"/>
                </a:solidFill>
              </a:rPr>
              <a:t>ssistance</a:t>
            </a:r>
            <a:endParaRPr b="1" sz="3000">
              <a:solidFill>
                <a:schemeClr val="lt1"/>
              </a:solidFill>
            </a:endParaRPr>
          </a:p>
        </p:txBody>
      </p:sp>
      <p:sp>
        <p:nvSpPr>
          <p:cNvPr id="83" name="Google Shape;83;p16"/>
          <p:cNvSpPr txBox="1"/>
          <p:nvPr/>
        </p:nvSpPr>
        <p:spPr>
          <a:xfrm>
            <a:off x="-12" y="2367125"/>
            <a:ext cx="2747100" cy="139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7400">
                <a:solidFill>
                  <a:schemeClr val="lt1"/>
                </a:solidFill>
              </a:rPr>
              <a:t>I</a:t>
            </a:r>
            <a:r>
              <a:rPr b="1" lang="en-GB" sz="3000">
                <a:solidFill>
                  <a:schemeClr val="lt1"/>
                </a:solidFill>
              </a:rPr>
              <a:t>n</a:t>
            </a:r>
            <a:endParaRPr b="1" sz="3000">
              <a:solidFill>
                <a:schemeClr val="lt1"/>
              </a:solidFill>
            </a:endParaRPr>
          </a:p>
        </p:txBody>
      </p:sp>
      <p:sp>
        <p:nvSpPr>
          <p:cNvPr id="84" name="Google Shape;84;p16"/>
          <p:cNvSpPr txBox="1"/>
          <p:nvPr/>
        </p:nvSpPr>
        <p:spPr>
          <a:xfrm>
            <a:off x="-162912" y="3416825"/>
            <a:ext cx="2747100" cy="139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7400">
                <a:solidFill>
                  <a:schemeClr val="lt1"/>
                </a:solidFill>
              </a:rPr>
              <a:t>D</a:t>
            </a:r>
            <a:r>
              <a:rPr b="1" lang="en-GB" sz="3000">
                <a:solidFill>
                  <a:schemeClr val="lt1"/>
                </a:solidFill>
              </a:rPr>
              <a:t>eath</a:t>
            </a:r>
            <a:endParaRPr b="1" sz="3000">
              <a:solidFill>
                <a:schemeClr val="lt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pic>
        <p:nvPicPr>
          <p:cNvPr id="89" name="Google Shape;89;p17"/>
          <p:cNvPicPr preferRelativeResize="0"/>
          <p:nvPr/>
        </p:nvPicPr>
        <p:blipFill>
          <a:blip r:embed="rId3">
            <a:alphaModFix/>
          </a:blip>
          <a:stretch>
            <a:fillRect/>
          </a:stretch>
        </p:blipFill>
        <p:spPr>
          <a:xfrm>
            <a:off x="-121150" y="1510200"/>
            <a:ext cx="9386300" cy="3633299"/>
          </a:xfrm>
          <a:prstGeom prst="rect">
            <a:avLst/>
          </a:prstGeom>
          <a:noFill/>
          <a:ln>
            <a:noFill/>
          </a:ln>
        </p:spPr>
      </p:pic>
      <p:sp>
        <p:nvSpPr>
          <p:cNvPr id="90" name="Google Shape;90;p17"/>
          <p:cNvSpPr txBox="1"/>
          <p:nvPr/>
        </p:nvSpPr>
        <p:spPr>
          <a:xfrm>
            <a:off x="157775" y="184975"/>
            <a:ext cx="8783700" cy="168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4300">
                <a:solidFill>
                  <a:schemeClr val="dk1"/>
                </a:solidFill>
                <a:latin typeface="Oswald"/>
                <a:ea typeface="Oswald"/>
                <a:cs typeface="Oswald"/>
                <a:sym typeface="Oswald"/>
              </a:rPr>
              <a:t>Different Degrees of Medical Interventions</a:t>
            </a:r>
            <a:endParaRPr sz="4300">
              <a:solidFill>
                <a:schemeClr val="dk1"/>
              </a:solidFill>
              <a:latin typeface="Oswald"/>
              <a:ea typeface="Oswald"/>
              <a:cs typeface="Oswald"/>
              <a:sym typeface="Oswald"/>
            </a:endParaRPr>
          </a:p>
          <a:p>
            <a:pPr indent="0" lvl="0" marL="0" rtl="0" algn="l">
              <a:spcBef>
                <a:spcPts val="0"/>
              </a:spcBef>
              <a:spcAft>
                <a:spcPts val="0"/>
              </a:spcAft>
              <a:buNone/>
            </a:pPr>
            <a:r>
              <a:t/>
            </a:r>
            <a:endParaRPr sz="1900">
              <a:solidFill>
                <a:schemeClr val="dk2"/>
              </a:solidFill>
            </a:endParaRPr>
          </a:p>
        </p:txBody>
      </p:sp>
      <p:sp>
        <p:nvSpPr>
          <p:cNvPr id="91" name="Google Shape;91;p17"/>
          <p:cNvSpPr/>
          <p:nvPr/>
        </p:nvSpPr>
        <p:spPr>
          <a:xfrm>
            <a:off x="341025" y="3238475"/>
            <a:ext cx="400500" cy="3582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2" name="Google Shape;92;p17"/>
          <p:cNvSpPr/>
          <p:nvPr/>
        </p:nvSpPr>
        <p:spPr>
          <a:xfrm>
            <a:off x="8707025" y="3238475"/>
            <a:ext cx="400500" cy="3582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93" name="Google Shape;93;p17"/>
          <p:cNvCxnSpPr>
            <a:stCxn id="91" idx="6"/>
            <a:endCxn id="92" idx="2"/>
          </p:cNvCxnSpPr>
          <p:nvPr/>
        </p:nvCxnSpPr>
        <p:spPr>
          <a:xfrm>
            <a:off x="741525" y="3417575"/>
            <a:ext cx="7965600" cy="0"/>
          </a:xfrm>
          <a:prstGeom prst="straightConnector1">
            <a:avLst/>
          </a:prstGeom>
          <a:noFill/>
          <a:ln cap="flat" cmpd="sng" w="19050">
            <a:solidFill>
              <a:schemeClr val="lt1"/>
            </a:solidFill>
            <a:prstDash val="solid"/>
            <a:round/>
            <a:headEnd len="med" w="med" type="none"/>
            <a:tailEnd len="med" w="med" type="none"/>
          </a:ln>
        </p:spPr>
      </p:cxnSp>
      <p:sp>
        <p:nvSpPr>
          <p:cNvPr id="94" name="Google Shape;94;p17"/>
          <p:cNvSpPr txBox="1"/>
          <p:nvPr/>
        </p:nvSpPr>
        <p:spPr>
          <a:xfrm>
            <a:off x="396000" y="2665175"/>
            <a:ext cx="2705700" cy="1504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700">
                <a:solidFill>
                  <a:schemeClr val="lt1"/>
                </a:solidFill>
              </a:rPr>
              <a:t>De</a:t>
            </a:r>
            <a:r>
              <a:rPr lang="en-GB" sz="1700">
                <a:solidFill>
                  <a:schemeClr val="lt1"/>
                </a:solidFill>
              </a:rPr>
              <a:t>prescription</a:t>
            </a:r>
            <a:r>
              <a:rPr lang="en-GB" sz="1700">
                <a:solidFill>
                  <a:schemeClr val="lt1"/>
                </a:solidFill>
              </a:rPr>
              <a:t> of medicine </a:t>
            </a:r>
            <a:endParaRPr sz="1700">
              <a:solidFill>
                <a:schemeClr val="lt1"/>
              </a:solidFill>
            </a:endParaRPr>
          </a:p>
          <a:p>
            <a:pPr indent="0" lvl="0" marL="0" rtl="0" algn="ctr">
              <a:spcBef>
                <a:spcPts val="0"/>
              </a:spcBef>
              <a:spcAft>
                <a:spcPts val="0"/>
              </a:spcAft>
              <a:buNone/>
            </a:pPr>
            <a:r>
              <a:t/>
            </a:r>
            <a:endParaRPr sz="1700">
              <a:solidFill>
                <a:schemeClr val="lt1"/>
              </a:solidFill>
            </a:endParaRPr>
          </a:p>
          <a:p>
            <a:pPr indent="0" lvl="0" marL="0" rtl="0" algn="ctr">
              <a:spcBef>
                <a:spcPts val="0"/>
              </a:spcBef>
              <a:spcAft>
                <a:spcPts val="0"/>
              </a:spcAft>
              <a:buNone/>
            </a:pPr>
            <a:r>
              <a:t/>
            </a:r>
            <a:endParaRPr sz="1700">
              <a:solidFill>
                <a:srgbClr val="B7B7B7"/>
              </a:solidFill>
            </a:endParaRPr>
          </a:p>
        </p:txBody>
      </p:sp>
      <p:sp>
        <p:nvSpPr>
          <p:cNvPr id="95" name="Google Shape;95;p17"/>
          <p:cNvSpPr txBox="1"/>
          <p:nvPr/>
        </p:nvSpPr>
        <p:spPr>
          <a:xfrm>
            <a:off x="3170725" y="2665175"/>
            <a:ext cx="2705700" cy="1504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700">
                <a:solidFill>
                  <a:schemeClr val="lt1"/>
                </a:solidFill>
              </a:rPr>
              <a:t>Do Not </a:t>
            </a:r>
            <a:r>
              <a:rPr lang="en-GB" sz="1700">
                <a:solidFill>
                  <a:schemeClr val="lt1"/>
                </a:solidFill>
              </a:rPr>
              <a:t>Resuscitate</a:t>
            </a:r>
            <a:r>
              <a:rPr lang="en-GB" sz="1700">
                <a:solidFill>
                  <a:schemeClr val="lt1"/>
                </a:solidFill>
              </a:rPr>
              <a:t> order (DNR)</a:t>
            </a:r>
            <a:endParaRPr sz="1700">
              <a:solidFill>
                <a:schemeClr val="lt1"/>
              </a:solidFill>
            </a:endParaRPr>
          </a:p>
          <a:p>
            <a:pPr indent="0" lvl="0" marL="0" rtl="0" algn="ctr">
              <a:spcBef>
                <a:spcPts val="0"/>
              </a:spcBef>
              <a:spcAft>
                <a:spcPts val="0"/>
              </a:spcAft>
              <a:buNone/>
            </a:pPr>
            <a:r>
              <a:t/>
            </a:r>
            <a:endParaRPr sz="1700">
              <a:solidFill>
                <a:schemeClr val="lt1"/>
              </a:solidFill>
            </a:endParaRPr>
          </a:p>
          <a:p>
            <a:pPr indent="0" lvl="0" marL="0" rtl="0" algn="ctr">
              <a:spcBef>
                <a:spcPts val="0"/>
              </a:spcBef>
              <a:spcAft>
                <a:spcPts val="0"/>
              </a:spcAft>
              <a:buNone/>
            </a:pPr>
            <a:r>
              <a:t/>
            </a:r>
            <a:endParaRPr sz="1700">
              <a:solidFill>
                <a:srgbClr val="B7B7B7"/>
              </a:solidFill>
            </a:endParaRPr>
          </a:p>
        </p:txBody>
      </p:sp>
      <p:sp>
        <p:nvSpPr>
          <p:cNvPr id="96" name="Google Shape;96;p17"/>
          <p:cNvSpPr txBox="1"/>
          <p:nvPr/>
        </p:nvSpPr>
        <p:spPr>
          <a:xfrm>
            <a:off x="6001425" y="2665175"/>
            <a:ext cx="2705700" cy="1504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700">
                <a:solidFill>
                  <a:schemeClr val="lt1"/>
                </a:solidFill>
              </a:rPr>
              <a:t>Medical Assistance</a:t>
            </a:r>
            <a:endParaRPr sz="1700">
              <a:solidFill>
                <a:schemeClr val="lt1"/>
              </a:solidFill>
            </a:endParaRPr>
          </a:p>
          <a:p>
            <a:pPr indent="0" lvl="0" marL="0" rtl="0" algn="ctr">
              <a:spcBef>
                <a:spcPts val="0"/>
              </a:spcBef>
              <a:spcAft>
                <a:spcPts val="0"/>
              </a:spcAft>
              <a:buNone/>
            </a:pPr>
            <a:r>
              <a:rPr lang="en-GB" sz="1700">
                <a:solidFill>
                  <a:schemeClr val="lt1"/>
                </a:solidFill>
              </a:rPr>
              <a:t>In Dying (MAID)</a:t>
            </a:r>
            <a:endParaRPr sz="1700">
              <a:solidFill>
                <a:schemeClr val="lt1"/>
              </a:solidFill>
            </a:endParaRPr>
          </a:p>
          <a:p>
            <a:pPr indent="0" lvl="0" marL="0" rtl="0" algn="ctr">
              <a:spcBef>
                <a:spcPts val="0"/>
              </a:spcBef>
              <a:spcAft>
                <a:spcPts val="0"/>
              </a:spcAft>
              <a:buNone/>
            </a:pPr>
            <a:r>
              <a:t/>
            </a:r>
            <a:endParaRPr sz="1700">
              <a:solidFill>
                <a:schemeClr val="lt1"/>
              </a:solidFill>
            </a:endParaRPr>
          </a:p>
          <a:p>
            <a:pPr indent="0" lvl="0" marL="0" rtl="0" algn="ctr">
              <a:spcBef>
                <a:spcPts val="0"/>
              </a:spcBef>
              <a:spcAft>
                <a:spcPts val="0"/>
              </a:spcAft>
              <a:buNone/>
            </a:pPr>
            <a:r>
              <a:t/>
            </a:r>
            <a:endParaRPr sz="1700">
              <a:solidFill>
                <a:srgbClr val="B7B7B7"/>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pic>
        <p:nvPicPr>
          <p:cNvPr id="101" name="Google Shape;101;p18"/>
          <p:cNvPicPr preferRelativeResize="0"/>
          <p:nvPr/>
        </p:nvPicPr>
        <p:blipFill>
          <a:blip r:embed="rId3">
            <a:alphaModFix/>
          </a:blip>
          <a:stretch>
            <a:fillRect/>
          </a:stretch>
        </p:blipFill>
        <p:spPr>
          <a:xfrm>
            <a:off x="-121150" y="1510200"/>
            <a:ext cx="9386300" cy="3633299"/>
          </a:xfrm>
          <a:prstGeom prst="rect">
            <a:avLst/>
          </a:prstGeom>
          <a:noFill/>
          <a:ln>
            <a:noFill/>
          </a:ln>
        </p:spPr>
      </p:pic>
      <p:sp>
        <p:nvSpPr>
          <p:cNvPr id="102" name="Google Shape;102;p18"/>
          <p:cNvSpPr txBox="1"/>
          <p:nvPr/>
        </p:nvSpPr>
        <p:spPr>
          <a:xfrm>
            <a:off x="157775" y="184975"/>
            <a:ext cx="8783700" cy="168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4300">
                <a:solidFill>
                  <a:schemeClr val="dk1"/>
                </a:solidFill>
                <a:latin typeface="Oswald"/>
                <a:ea typeface="Oswald"/>
                <a:cs typeface="Oswald"/>
                <a:sym typeface="Oswald"/>
              </a:rPr>
              <a:t>Different Degrees of Medical Interventions</a:t>
            </a:r>
            <a:endParaRPr sz="4300">
              <a:solidFill>
                <a:schemeClr val="dk1"/>
              </a:solidFill>
              <a:latin typeface="Oswald"/>
              <a:ea typeface="Oswald"/>
              <a:cs typeface="Oswald"/>
              <a:sym typeface="Oswald"/>
            </a:endParaRPr>
          </a:p>
          <a:p>
            <a:pPr indent="0" lvl="0" marL="0" rtl="0" algn="l">
              <a:spcBef>
                <a:spcPts val="0"/>
              </a:spcBef>
              <a:spcAft>
                <a:spcPts val="0"/>
              </a:spcAft>
              <a:buNone/>
            </a:pPr>
            <a:r>
              <a:t/>
            </a:r>
            <a:endParaRPr sz="1900">
              <a:solidFill>
                <a:schemeClr val="dk2"/>
              </a:solidFill>
            </a:endParaRPr>
          </a:p>
        </p:txBody>
      </p:sp>
      <p:sp>
        <p:nvSpPr>
          <p:cNvPr id="103" name="Google Shape;103;p18"/>
          <p:cNvSpPr/>
          <p:nvPr/>
        </p:nvSpPr>
        <p:spPr>
          <a:xfrm>
            <a:off x="341025" y="3238475"/>
            <a:ext cx="400500" cy="3582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4" name="Google Shape;104;p18"/>
          <p:cNvSpPr/>
          <p:nvPr/>
        </p:nvSpPr>
        <p:spPr>
          <a:xfrm>
            <a:off x="8707025" y="3238475"/>
            <a:ext cx="400500" cy="3582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105" name="Google Shape;105;p18"/>
          <p:cNvCxnSpPr>
            <a:stCxn id="103" idx="6"/>
            <a:endCxn id="104" idx="2"/>
          </p:cNvCxnSpPr>
          <p:nvPr/>
        </p:nvCxnSpPr>
        <p:spPr>
          <a:xfrm>
            <a:off x="741525" y="3417575"/>
            <a:ext cx="7965600" cy="0"/>
          </a:xfrm>
          <a:prstGeom prst="straightConnector1">
            <a:avLst/>
          </a:prstGeom>
          <a:noFill/>
          <a:ln cap="flat" cmpd="sng" w="19050">
            <a:solidFill>
              <a:schemeClr val="lt1"/>
            </a:solidFill>
            <a:prstDash val="solid"/>
            <a:round/>
            <a:headEnd len="med" w="med" type="none"/>
            <a:tailEnd len="med" w="med" type="none"/>
          </a:ln>
        </p:spPr>
      </p:cxnSp>
      <p:sp>
        <p:nvSpPr>
          <p:cNvPr id="106" name="Google Shape;106;p18"/>
          <p:cNvSpPr txBox="1"/>
          <p:nvPr/>
        </p:nvSpPr>
        <p:spPr>
          <a:xfrm>
            <a:off x="396000" y="2665175"/>
            <a:ext cx="2705700" cy="1504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700">
                <a:solidFill>
                  <a:schemeClr val="lt1"/>
                </a:solidFill>
              </a:rPr>
              <a:t>Deprescription of medicine </a:t>
            </a:r>
            <a:endParaRPr sz="1700">
              <a:solidFill>
                <a:schemeClr val="lt1"/>
              </a:solidFill>
            </a:endParaRPr>
          </a:p>
          <a:p>
            <a:pPr indent="0" lvl="0" marL="0" rtl="0" algn="ctr">
              <a:spcBef>
                <a:spcPts val="0"/>
              </a:spcBef>
              <a:spcAft>
                <a:spcPts val="0"/>
              </a:spcAft>
              <a:buNone/>
            </a:pPr>
            <a:r>
              <a:t/>
            </a:r>
            <a:endParaRPr sz="1700">
              <a:solidFill>
                <a:schemeClr val="lt1"/>
              </a:solidFill>
            </a:endParaRPr>
          </a:p>
          <a:p>
            <a:pPr indent="0" lvl="0" marL="0" rtl="0" algn="ctr">
              <a:spcBef>
                <a:spcPts val="0"/>
              </a:spcBef>
              <a:spcAft>
                <a:spcPts val="0"/>
              </a:spcAft>
              <a:buNone/>
            </a:pPr>
            <a:r>
              <a:t/>
            </a:r>
            <a:endParaRPr sz="1700">
              <a:solidFill>
                <a:srgbClr val="B7B7B7"/>
              </a:solidFill>
            </a:endParaRPr>
          </a:p>
        </p:txBody>
      </p:sp>
      <p:sp>
        <p:nvSpPr>
          <p:cNvPr id="107" name="Google Shape;107;p18"/>
          <p:cNvSpPr txBox="1"/>
          <p:nvPr/>
        </p:nvSpPr>
        <p:spPr>
          <a:xfrm>
            <a:off x="3170725" y="2665175"/>
            <a:ext cx="2705700" cy="1504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700">
                <a:solidFill>
                  <a:schemeClr val="lt1"/>
                </a:solidFill>
              </a:rPr>
              <a:t>Do Not Resuscitate order (DNR)</a:t>
            </a:r>
            <a:endParaRPr sz="1700">
              <a:solidFill>
                <a:schemeClr val="lt1"/>
              </a:solidFill>
            </a:endParaRPr>
          </a:p>
          <a:p>
            <a:pPr indent="0" lvl="0" marL="0" rtl="0" algn="ctr">
              <a:spcBef>
                <a:spcPts val="0"/>
              </a:spcBef>
              <a:spcAft>
                <a:spcPts val="0"/>
              </a:spcAft>
              <a:buNone/>
            </a:pPr>
            <a:r>
              <a:t/>
            </a:r>
            <a:endParaRPr sz="1700">
              <a:solidFill>
                <a:schemeClr val="lt1"/>
              </a:solidFill>
            </a:endParaRPr>
          </a:p>
          <a:p>
            <a:pPr indent="0" lvl="0" marL="0" rtl="0" algn="ctr">
              <a:spcBef>
                <a:spcPts val="0"/>
              </a:spcBef>
              <a:spcAft>
                <a:spcPts val="0"/>
              </a:spcAft>
              <a:buNone/>
            </a:pPr>
            <a:r>
              <a:t/>
            </a:r>
            <a:endParaRPr sz="1700">
              <a:solidFill>
                <a:srgbClr val="B7B7B7"/>
              </a:solidFill>
            </a:endParaRPr>
          </a:p>
        </p:txBody>
      </p:sp>
      <p:sp>
        <p:nvSpPr>
          <p:cNvPr id="108" name="Google Shape;108;p18"/>
          <p:cNvSpPr txBox="1"/>
          <p:nvPr/>
        </p:nvSpPr>
        <p:spPr>
          <a:xfrm>
            <a:off x="6001425" y="2665175"/>
            <a:ext cx="2705700" cy="1504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700">
                <a:solidFill>
                  <a:schemeClr val="lt1"/>
                </a:solidFill>
              </a:rPr>
              <a:t>Medical Assistance</a:t>
            </a:r>
            <a:endParaRPr sz="1700">
              <a:solidFill>
                <a:schemeClr val="lt1"/>
              </a:solidFill>
            </a:endParaRPr>
          </a:p>
          <a:p>
            <a:pPr indent="0" lvl="0" marL="0" rtl="0" algn="ctr">
              <a:spcBef>
                <a:spcPts val="0"/>
              </a:spcBef>
              <a:spcAft>
                <a:spcPts val="0"/>
              </a:spcAft>
              <a:buNone/>
            </a:pPr>
            <a:r>
              <a:rPr lang="en-GB" sz="1700">
                <a:solidFill>
                  <a:schemeClr val="lt1"/>
                </a:solidFill>
              </a:rPr>
              <a:t>In Dying (MAID)</a:t>
            </a:r>
            <a:endParaRPr sz="1700">
              <a:solidFill>
                <a:schemeClr val="lt1"/>
              </a:solidFill>
            </a:endParaRPr>
          </a:p>
          <a:p>
            <a:pPr indent="0" lvl="0" marL="0" rtl="0" algn="ctr">
              <a:spcBef>
                <a:spcPts val="0"/>
              </a:spcBef>
              <a:spcAft>
                <a:spcPts val="0"/>
              </a:spcAft>
              <a:buNone/>
            </a:pPr>
            <a:r>
              <a:t/>
            </a:r>
            <a:endParaRPr sz="1700">
              <a:solidFill>
                <a:schemeClr val="lt1"/>
              </a:solidFill>
            </a:endParaRPr>
          </a:p>
          <a:p>
            <a:pPr indent="0" lvl="0" marL="0" rtl="0" algn="ctr">
              <a:spcBef>
                <a:spcPts val="0"/>
              </a:spcBef>
              <a:spcAft>
                <a:spcPts val="0"/>
              </a:spcAft>
              <a:buNone/>
            </a:pPr>
            <a:r>
              <a:t/>
            </a:r>
            <a:endParaRPr sz="1700">
              <a:solidFill>
                <a:srgbClr val="B7B7B7"/>
              </a:solidFill>
            </a:endParaRPr>
          </a:p>
        </p:txBody>
      </p:sp>
      <p:sp>
        <p:nvSpPr>
          <p:cNvPr id="109" name="Google Shape;109;p18"/>
          <p:cNvSpPr/>
          <p:nvPr/>
        </p:nvSpPr>
        <p:spPr>
          <a:xfrm>
            <a:off x="6405675" y="3417575"/>
            <a:ext cx="1772100" cy="1504800"/>
          </a:xfrm>
          <a:prstGeom prst="mathMultiply">
            <a:avLst>
              <a:gd fmla="val 23520" name="adj1"/>
            </a:avLst>
          </a:prstGeom>
          <a:solidFill>
            <a:srgbClr val="980000"/>
          </a:solid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10" name="Google Shape;110;p18"/>
          <p:cNvPicPr preferRelativeResize="0"/>
          <p:nvPr/>
        </p:nvPicPr>
        <p:blipFill>
          <a:blip r:embed="rId4">
            <a:alphaModFix/>
          </a:blip>
          <a:stretch>
            <a:fillRect/>
          </a:stretch>
        </p:blipFill>
        <p:spPr>
          <a:xfrm>
            <a:off x="1323538" y="3596677"/>
            <a:ext cx="850624" cy="979226"/>
          </a:xfrm>
          <a:prstGeom prst="rect">
            <a:avLst/>
          </a:prstGeom>
          <a:noFill/>
          <a:ln>
            <a:noFill/>
          </a:ln>
        </p:spPr>
      </p:pic>
      <p:pic>
        <p:nvPicPr>
          <p:cNvPr id="111" name="Google Shape;111;p18"/>
          <p:cNvPicPr preferRelativeResize="0"/>
          <p:nvPr/>
        </p:nvPicPr>
        <p:blipFill>
          <a:blip r:embed="rId4">
            <a:alphaModFix/>
          </a:blip>
          <a:stretch>
            <a:fillRect/>
          </a:stretch>
        </p:blipFill>
        <p:spPr>
          <a:xfrm>
            <a:off x="4126250" y="3596677"/>
            <a:ext cx="850624" cy="97922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19"/>
          <p:cNvSpPr txBox="1"/>
          <p:nvPr>
            <p:ph type="title"/>
          </p:nvPr>
        </p:nvSpPr>
        <p:spPr>
          <a:xfrm>
            <a:off x="185275" y="1356100"/>
            <a:ext cx="4130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GB" sz="4720">
                <a:latin typeface="Oswald"/>
                <a:ea typeface="Oswald"/>
                <a:cs typeface="Oswald"/>
                <a:sym typeface="Oswald"/>
              </a:rPr>
              <a:t>What are Futile Interventions?</a:t>
            </a:r>
            <a:endParaRPr sz="4720">
              <a:latin typeface="Oswald"/>
              <a:ea typeface="Oswald"/>
              <a:cs typeface="Oswald"/>
              <a:sym typeface="Oswald"/>
            </a:endParaRPr>
          </a:p>
        </p:txBody>
      </p:sp>
      <p:pic>
        <p:nvPicPr>
          <p:cNvPr id="117" name="Google Shape;117;p19"/>
          <p:cNvPicPr preferRelativeResize="0"/>
          <p:nvPr/>
        </p:nvPicPr>
        <p:blipFill>
          <a:blip r:embed="rId3">
            <a:alphaModFix/>
          </a:blip>
          <a:stretch>
            <a:fillRect/>
          </a:stretch>
        </p:blipFill>
        <p:spPr>
          <a:xfrm rot="5400000">
            <a:off x="2274800" y="743575"/>
            <a:ext cx="9386300" cy="6158349"/>
          </a:xfrm>
          <a:prstGeom prst="rect">
            <a:avLst/>
          </a:prstGeom>
          <a:noFill/>
          <a:ln>
            <a:noFill/>
          </a:ln>
        </p:spPr>
      </p:pic>
      <p:sp>
        <p:nvSpPr>
          <p:cNvPr id="118" name="Google Shape;118;p19"/>
          <p:cNvSpPr txBox="1"/>
          <p:nvPr>
            <p:ph idx="1" type="body"/>
          </p:nvPr>
        </p:nvSpPr>
        <p:spPr>
          <a:xfrm>
            <a:off x="4315975" y="1178000"/>
            <a:ext cx="4938000" cy="2505600"/>
          </a:xfrm>
          <a:prstGeom prst="rect">
            <a:avLst/>
          </a:prstGeom>
        </p:spPr>
        <p:txBody>
          <a:bodyPr anchorCtr="0" anchor="t" bIns="91425" lIns="91425" spcFirstLastPara="1" rIns="91425" wrap="square" tIns="91425">
            <a:normAutofit fontScale="92500"/>
          </a:bodyPr>
          <a:lstStyle/>
          <a:p>
            <a:pPr indent="0" lvl="0" marL="0" rtl="0" algn="l">
              <a:spcBef>
                <a:spcPts val="0"/>
              </a:spcBef>
              <a:spcAft>
                <a:spcPts val="1200"/>
              </a:spcAft>
              <a:buNone/>
            </a:pPr>
            <a:r>
              <a:rPr lang="en-GB">
                <a:solidFill>
                  <a:schemeClr val="lt1"/>
                </a:solidFill>
              </a:rPr>
              <a:t>Before we talk about different levels of care, we must first speak about Futile Interventions. </a:t>
            </a:r>
            <a:r>
              <a:rPr lang="en-GB">
                <a:solidFill>
                  <a:schemeClr val="lt1"/>
                </a:solidFill>
              </a:rPr>
              <a:t>These are treatments that doctors feel the patient will not benefit from because they are very terminally ill. The intervention would cause more problems than it solves. Thus, in the interest of the patient, the doctor will not go through with these measures. </a:t>
            </a:r>
            <a:endParaRPr>
              <a:solidFill>
                <a:schemeClr val="lt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9D9"/>
        </a:solidFill>
      </p:bgPr>
    </p:bg>
    <p:spTree>
      <p:nvGrpSpPr>
        <p:cNvPr id="122" name="Shape 122"/>
        <p:cNvGrpSpPr/>
        <p:nvPr/>
      </p:nvGrpSpPr>
      <p:grpSpPr>
        <a:xfrm>
          <a:off x="0" y="0"/>
          <a:ext cx="0" cy="0"/>
          <a:chOff x="0" y="0"/>
          <a:chExt cx="0" cy="0"/>
        </a:xfrm>
      </p:grpSpPr>
      <p:sp>
        <p:nvSpPr>
          <p:cNvPr id="123" name="Google Shape;123;p20"/>
          <p:cNvSpPr txBox="1"/>
          <p:nvPr/>
        </p:nvSpPr>
        <p:spPr>
          <a:xfrm>
            <a:off x="128850" y="1327125"/>
            <a:ext cx="4545300" cy="257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300">
                <a:solidFill>
                  <a:schemeClr val="dk1"/>
                </a:solidFill>
              </a:rPr>
              <a:t>Deprescription of medicine: </a:t>
            </a:r>
            <a:endParaRPr b="1" sz="2300">
              <a:solidFill>
                <a:schemeClr val="dk1"/>
              </a:solidFill>
            </a:endParaRPr>
          </a:p>
          <a:p>
            <a:pPr indent="0" lvl="0" marL="0" rtl="0" algn="l">
              <a:spcBef>
                <a:spcPts val="0"/>
              </a:spcBef>
              <a:spcAft>
                <a:spcPts val="0"/>
              </a:spcAft>
              <a:buNone/>
            </a:pPr>
            <a:r>
              <a:rPr lang="en-GB" sz="1700">
                <a:solidFill>
                  <a:schemeClr val="dk1"/>
                </a:solidFill>
              </a:rPr>
              <a:t>Doctors ending someone's prescription to medicine that may save their life. This would hasten the process of their deaths, though many could argue that this is simply allowing nature to take its course. In most cases, the </a:t>
            </a:r>
            <a:r>
              <a:rPr lang="en-GB" sz="1700">
                <a:solidFill>
                  <a:schemeClr val="dk1"/>
                </a:solidFill>
              </a:rPr>
              <a:t> side effects </a:t>
            </a:r>
            <a:r>
              <a:rPr lang="en-GB" sz="1700">
                <a:solidFill>
                  <a:schemeClr val="dk1"/>
                </a:solidFill>
              </a:rPr>
              <a:t>of </a:t>
            </a:r>
            <a:r>
              <a:rPr lang="en-GB" sz="1700">
                <a:solidFill>
                  <a:schemeClr val="dk1"/>
                </a:solidFill>
              </a:rPr>
              <a:t>taking</a:t>
            </a:r>
            <a:r>
              <a:rPr lang="en-GB" sz="1700">
                <a:solidFill>
                  <a:schemeClr val="dk1"/>
                </a:solidFill>
              </a:rPr>
              <a:t> the medication will be greater than any potential benefits of taking the medication.</a:t>
            </a:r>
            <a:endParaRPr sz="1700">
              <a:solidFill>
                <a:schemeClr val="dk1"/>
              </a:solidFill>
            </a:endParaRPr>
          </a:p>
        </p:txBody>
      </p:sp>
      <p:pic>
        <p:nvPicPr>
          <p:cNvPr id="124" name="Google Shape;124;p20"/>
          <p:cNvPicPr preferRelativeResize="0"/>
          <p:nvPr/>
        </p:nvPicPr>
        <p:blipFill>
          <a:blip r:embed="rId3">
            <a:alphaModFix/>
          </a:blip>
          <a:stretch>
            <a:fillRect/>
          </a:stretch>
        </p:blipFill>
        <p:spPr>
          <a:xfrm>
            <a:off x="4674139" y="1156375"/>
            <a:ext cx="4262774" cy="28307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99999"/>
        </a:solidFill>
      </p:bgPr>
    </p:bg>
    <p:spTree>
      <p:nvGrpSpPr>
        <p:cNvPr id="128" name="Shape 128"/>
        <p:cNvGrpSpPr/>
        <p:nvPr/>
      </p:nvGrpSpPr>
      <p:grpSpPr>
        <a:xfrm>
          <a:off x="0" y="0"/>
          <a:ext cx="0" cy="0"/>
          <a:chOff x="0" y="0"/>
          <a:chExt cx="0" cy="0"/>
        </a:xfrm>
      </p:grpSpPr>
      <p:sp>
        <p:nvSpPr>
          <p:cNvPr id="129" name="Google Shape;129;p21"/>
          <p:cNvSpPr txBox="1"/>
          <p:nvPr/>
        </p:nvSpPr>
        <p:spPr>
          <a:xfrm>
            <a:off x="72050" y="1393475"/>
            <a:ext cx="4500000" cy="179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000">
                <a:solidFill>
                  <a:schemeClr val="dk1"/>
                </a:solidFill>
              </a:rPr>
              <a:t>Do Not Resuscitate order (DNR):</a:t>
            </a:r>
            <a:endParaRPr b="1" sz="2000">
              <a:solidFill>
                <a:schemeClr val="dk1"/>
              </a:solidFill>
            </a:endParaRPr>
          </a:p>
          <a:p>
            <a:pPr indent="0" lvl="0" marL="0" rtl="0" algn="l">
              <a:spcBef>
                <a:spcPts val="0"/>
              </a:spcBef>
              <a:spcAft>
                <a:spcPts val="0"/>
              </a:spcAft>
              <a:buNone/>
            </a:pPr>
            <a:r>
              <a:rPr lang="en-GB" sz="1700">
                <a:solidFill>
                  <a:schemeClr val="dk1"/>
                </a:solidFill>
              </a:rPr>
              <a:t>An agreement between patients and doctors</a:t>
            </a:r>
            <a:r>
              <a:rPr lang="en-GB" sz="1700">
                <a:solidFill>
                  <a:schemeClr val="dk1"/>
                </a:solidFill>
              </a:rPr>
              <a:t> deciding not to go through with life saving measures during a medical event (such as when breathing or the heart stops). </a:t>
            </a:r>
            <a:r>
              <a:rPr lang="en-GB" sz="1700">
                <a:solidFill>
                  <a:schemeClr val="dk1"/>
                </a:solidFill>
              </a:rPr>
              <a:t>Typically reserved for the terminally ill.</a:t>
            </a:r>
            <a:endParaRPr sz="1700">
              <a:solidFill>
                <a:schemeClr val="dk1"/>
              </a:solidFill>
            </a:endParaRPr>
          </a:p>
        </p:txBody>
      </p:sp>
      <p:pic>
        <p:nvPicPr>
          <p:cNvPr id="130" name="Google Shape;130;p21"/>
          <p:cNvPicPr preferRelativeResize="0"/>
          <p:nvPr/>
        </p:nvPicPr>
        <p:blipFill>
          <a:blip r:embed="rId3">
            <a:alphaModFix/>
          </a:blip>
          <a:stretch>
            <a:fillRect/>
          </a:stretch>
        </p:blipFill>
        <p:spPr>
          <a:xfrm>
            <a:off x="4696600" y="1336775"/>
            <a:ext cx="4267350" cy="28449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